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3" r:id="rId7"/>
  </p:sldMasterIdLst>
  <p:notesMasterIdLst>
    <p:notesMasterId r:id="rId125"/>
  </p:notesMasterIdLst>
  <p:handoutMasterIdLst>
    <p:handoutMasterId r:id="rId126"/>
  </p:handoutMasterIdLst>
  <p:sldIdLst>
    <p:sldId id="854" r:id="rId8"/>
    <p:sldId id="1086" r:id="rId9"/>
    <p:sldId id="1093" r:id="rId10"/>
    <p:sldId id="826" r:id="rId11"/>
    <p:sldId id="824" r:id="rId12"/>
    <p:sldId id="1094" r:id="rId13"/>
    <p:sldId id="1087" r:id="rId14"/>
    <p:sldId id="877" r:id="rId15"/>
    <p:sldId id="884" r:id="rId16"/>
    <p:sldId id="1095" r:id="rId17"/>
    <p:sldId id="1089" r:id="rId18"/>
    <p:sldId id="1088" r:id="rId19"/>
    <p:sldId id="1090" r:id="rId20"/>
    <p:sldId id="1091" r:id="rId21"/>
    <p:sldId id="1092" r:id="rId22"/>
    <p:sldId id="1099" r:id="rId23"/>
    <p:sldId id="1101" r:id="rId24"/>
    <p:sldId id="1100" r:id="rId25"/>
    <p:sldId id="1102" r:id="rId26"/>
    <p:sldId id="1096" r:id="rId27"/>
    <p:sldId id="1097" r:id="rId28"/>
    <p:sldId id="1098" r:id="rId29"/>
    <p:sldId id="935" r:id="rId30"/>
    <p:sldId id="1083" r:id="rId31"/>
    <p:sldId id="1076" r:id="rId32"/>
    <p:sldId id="1077" r:id="rId33"/>
    <p:sldId id="1078" r:id="rId34"/>
    <p:sldId id="1079" r:id="rId35"/>
    <p:sldId id="1080" r:id="rId36"/>
    <p:sldId id="1081" r:id="rId37"/>
    <p:sldId id="1082" r:id="rId38"/>
    <p:sldId id="1084" r:id="rId39"/>
    <p:sldId id="1085" r:id="rId40"/>
    <p:sldId id="595" r:id="rId41"/>
    <p:sldId id="1038" r:id="rId42"/>
    <p:sldId id="1036" r:id="rId43"/>
    <p:sldId id="1025" r:id="rId44"/>
    <p:sldId id="1026" r:id="rId45"/>
    <p:sldId id="1027" r:id="rId46"/>
    <p:sldId id="1028" r:id="rId47"/>
    <p:sldId id="1029" r:id="rId48"/>
    <p:sldId id="1030" r:id="rId49"/>
    <p:sldId id="1031" r:id="rId50"/>
    <p:sldId id="1032" r:id="rId51"/>
    <p:sldId id="1033" r:id="rId52"/>
    <p:sldId id="1034" r:id="rId53"/>
    <p:sldId id="1035" r:id="rId54"/>
    <p:sldId id="1037" r:id="rId55"/>
    <p:sldId id="1040" r:id="rId56"/>
    <p:sldId id="1042" r:id="rId57"/>
    <p:sldId id="899" r:id="rId58"/>
    <p:sldId id="848" r:id="rId59"/>
    <p:sldId id="1044" r:id="rId60"/>
    <p:sldId id="1070" r:id="rId61"/>
    <p:sldId id="1071" r:id="rId62"/>
    <p:sldId id="1045" r:id="rId63"/>
    <p:sldId id="385" r:id="rId64"/>
    <p:sldId id="386" r:id="rId65"/>
    <p:sldId id="1047" r:id="rId66"/>
    <p:sldId id="1046" r:id="rId67"/>
    <p:sldId id="1024" r:id="rId68"/>
    <p:sldId id="356" r:id="rId69"/>
    <p:sldId id="357" r:id="rId70"/>
    <p:sldId id="1049" r:id="rId71"/>
    <p:sldId id="1050" r:id="rId72"/>
    <p:sldId id="358" r:id="rId73"/>
    <p:sldId id="359" r:id="rId74"/>
    <p:sldId id="360" r:id="rId75"/>
    <p:sldId id="470" r:id="rId76"/>
    <p:sldId id="363" r:id="rId77"/>
    <p:sldId id="364" r:id="rId78"/>
    <p:sldId id="365" r:id="rId79"/>
    <p:sldId id="366" r:id="rId80"/>
    <p:sldId id="367" r:id="rId81"/>
    <p:sldId id="1051" r:id="rId82"/>
    <p:sldId id="1048" r:id="rId83"/>
    <p:sldId id="369" r:id="rId84"/>
    <p:sldId id="370" r:id="rId85"/>
    <p:sldId id="371" r:id="rId86"/>
    <p:sldId id="372" r:id="rId87"/>
    <p:sldId id="373" r:id="rId88"/>
    <p:sldId id="1052" r:id="rId89"/>
    <p:sldId id="1053" r:id="rId90"/>
    <p:sldId id="1054" r:id="rId91"/>
    <p:sldId id="1055" r:id="rId92"/>
    <p:sldId id="1056" r:id="rId93"/>
    <p:sldId id="1057" r:id="rId94"/>
    <p:sldId id="1058" r:id="rId95"/>
    <p:sldId id="1059" r:id="rId96"/>
    <p:sldId id="1023" r:id="rId97"/>
    <p:sldId id="1060" r:id="rId98"/>
    <p:sldId id="1061" r:id="rId99"/>
    <p:sldId id="1041" r:id="rId100"/>
    <p:sldId id="375" r:id="rId101"/>
    <p:sldId id="376" r:id="rId102"/>
    <p:sldId id="377" r:id="rId103"/>
    <p:sldId id="378" r:id="rId104"/>
    <p:sldId id="379" r:id="rId105"/>
    <p:sldId id="1021" r:id="rId106"/>
    <p:sldId id="1022" r:id="rId107"/>
    <p:sldId id="382" r:id="rId108"/>
    <p:sldId id="1062" r:id="rId109"/>
    <p:sldId id="384" r:id="rId110"/>
    <p:sldId id="387" r:id="rId111"/>
    <p:sldId id="1064" r:id="rId112"/>
    <p:sldId id="1065" r:id="rId113"/>
    <p:sldId id="1066" r:id="rId114"/>
    <p:sldId id="368" r:id="rId115"/>
    <p:sldId id="1068" r:id="rId116"/>
    <p:sldId id="399" r:id="rId117"/>
    <p:sldId id="1069" r:id="rId118"/>
    <p:sldId id="1072" r:id="rId119"/>
    <p:sldId id="1073" r:id="rId120"/>
    <p:sldId id="1074" r:id="rId121"/>
    <p:sldId id="1075" r:id="rId122"/>
    <p:sldId id="1063" r:id="rId123"/>
    <p:sldId id="979" r:id="rId12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44"/>
    <p:restoredTop sz="96793"/>
  </p:normalViewPr>
  <p:slideViewPr>
    <p:cSldViewPr snapToObjects="1">
      <p:cViewPr varScale="1">
        <p:scale>
          <a:sx n="197" d="100"/>
          <a:sy n="197" d="100"/>
        </p:scale>
        <p:origin x="912"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087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93563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12469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690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48229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6500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417513" y="703263"/>
            <a:ext cx="6162675"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2136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417513" y="703263"/>
            <a:ext cx="6162675"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19112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2946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491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51262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3762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70304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6157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5183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56</a:t>
            </a:fld>
            <a:endParaRPr lang="en-US" altLang="en-US"/>
          </a:p>
        </p:txBody>
      </p:sp>
    </p:spTree>
    <p:extLst>
      <p:ext uri="{BB962C8B-B14F-4D97-AF65-F5344CB8AC3E}">
        <p14:creationId xmlns:p14="http://schemas.microsoft.com/office/powerpoint/2010/main" val="1429271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61</a:t>
            </a:fld>
            <a:endParaRPr lang="en-US" altLang="en-US"/>
          </a:p>
        </p:txBody>
      </p:sp>
    </p:spTree>
    <p:extLst>
      <p:ext uri="{BB962C8B-B14F-4D97-AF65-F5344CB8AC3E}">
        <p14:creationId xmlns:p14="http://schemas.microsoft.com/office/powerpoint/2010/main" val="1960147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404813" y="695325"/>
            <a:ext cx="6188075"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7203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404813" y="695325"/>
            <a:ext cx="6188075"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703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684325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0198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5798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6151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6301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79284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76</a:t>
            </a:fld>
            <a:endParaRPr lang="en-US" altLang="en-US"/>
          </a:p>
        </p:txBody>
      </p:sp>
    </p:spTree>
    <p:extLst>
      <p:ext uri="{BB962C8B-B14F-4D97-AF65-F5344CB8AC3E}">
        <p14:creationId xmlns:p14="http://schemas.microsoft.com/office/powerpoint/2010/main" val="361427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013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558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301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321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952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6755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426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3558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4351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4436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93</a:t>
            </a:fld>
            <a:endParaRPr lang="en-US" altLang="en-US"/>
          </a:p>
        </p:txBody>
      </p:sp>
    </p:spTree>
    <p:extLst>
      <p:ext uri="{BB962C8B-B14F-4D97-AF65-F5344CB8AC3E}">
        <p14:creationId xmlns:p14="http://schemas.microsoft.com/office/powerpoint/2010/main" val="1543990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688434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5631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18035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1915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077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93862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231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0A2931-304C-4865-B2DC-2F6371DEAF73}" type="slidenum">
              <a:rPr lang="en-US" altLang="en-US" sz="1200"/>
              <a:pPr/>
              <a:t>109</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16850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110</a:t>
            </a:fld>
            <a:endParaRPr lang="en-US" altLang="en-US" sz="1200" dirty="0"/>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1730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6560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41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81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071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12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705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40918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564139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62769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5494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44944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0411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0757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1192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734750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647137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472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307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55153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991394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2477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82019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86413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6461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39343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3946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884464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7377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96264880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 id="214749366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296570"/>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050233"/>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3.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9.emf"/><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tiff"/><Relationship Id="rId7" Type="http://schemas.openxmlformats.org/officeDocument/2006/relationships/image" Target="../media/image11.tiff"/><Relationship Id="rId12" Type="http://schemas.openxmlformats.org/officeDocument/2006/relationships/image" Target="../media/image16.tiff"/><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62346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00" b="1" dirty="0">
                <a:solidFill>
                  <a:srgbClr val="000000"/>
                </a:solidFill>
              </a:rPr>
              <a:t>select distinct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name</a:t>
            </a:r>
          </a:p>
          <a:p>
            <a:pPr defTabSz="685800"/>
            <a:r>
              <a:rPr kumimoji="1" lang="en-US" altLang="en-US" sz="1200" b="1" dirty="0">
                <a:solidFill>
                  <a:srgbClr val="000000"/>
                </a:solidFill>
              </a:rPr>
              <a:t>from </a:t>
            </a:r>
            <a:r>
              <a:rPr kumimoji="1" lang="en-US" altLang="en-US" sz="1200" i="1" dirty="0">
                <a:solidFill>
                  <a:srgbClr val="000000"/>
                </a:solidFill>
              </a:rPr>
              <a:t>student </a:t>
            </a:r>
            <a:r>
              <a:rPr kumimoji="1" lang="en-US" altLang="en-US" sz="1200" b="1" dirty="0">
                <a:solidFill>
                  <a:srgbClr val="000000"/>
                </a:solidFill>
              </a:rPr>
              <a:t>as </a:t>
            </a:r>
            <a:r>
              <a:rPr kumimoji="1" lang="en-US" altLang="en-US" sz="1200" i="1" dirty="0">
                <a:solidFill>
                  <a:srgbClr val="000000"/>
                </a:solidFill>
              </a:rPr>
              <a:t>S</a:t>
            </a:r>
          </a:p>
          <a:p>
            <a:pPr defTabSz="685800"/>
            <a:r>
              <a:rPr kumimoji="1" lang="en-US" altLang="en-US" sz="1200" b="1" dirty="0">
                <a:solidFill>
                  <a:srgbClr val="000000"/>
                </a:solidFill>
              </a:rPr>
              <a:t>where not exists </a:t>
            </a:r>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course</a:t>
            </a:r>
          </a:p>
          <a:p>
            <a:pPr defTabSz="685800"/>
            <a:r>
              <a:rPr kumimoji="1" lang="en-US" altLang="en-US" sz="1200" b="1" dirty="0">
                <a:solidFill>
                  <a:srgbClr val="000000"/>
                </a:solidFill>
              </a:rPr>
              <a:t>                                 where </a:t>
            </a:r>
            <a:r>
              <a:rPr kumimoji="1" lang="en-US" altLang="en-US" sz="1200" i="1" dirty="0" err="1">
                <a:solidFill>
                  <a:srgbClr val="000000"/>
                </a:solidFill>
              </a:rPr>
              <a:t>dept_name</a:t>
            </a:r>
            <a:r>
              <a:rPr kumimoji="1" lang="en-US" altLang="en-US" sz="1200" i="1" dirty="0">
                <a:solidFill>
                  <a:srgbClr val="000000"/>
                </a:solidFill>
              </a:rPr>
              <a:t> </a:t>
            </a:r>
            <a:r>
              <a:rPr kumimoji="1" lang="en-US" altLang="en-US" sz="1200" dirty="0">
                <a:solidFill>
                  <a:srgbClr val="000000"/>
                </a:solidFill>
              </a:rPr>
              <a:t>= 'Biology')</a:t>
            </a:r>
          </a:p>
          <a:p>
            <a:pPr defTabSz="685800"/>
            <a:r>
              <a:rPr kumimoji="1" lang="en-US" altLang="en-US" sz="1200" b="1" dirty="0">
                <a:solidFill>
                  <a:srgbClr val="000000"/>
                </a:solidFill>
              </a:rPr>
              <a:t>                               except</a:t>
            </a:r>
          </a:p>
          <a:p>
            <a:pPr defTabSz="685800"/>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T</a:t>
            </a:r>
            <a:r>
              <a:rPr kumimoji="1" lang="en-US" altLang="en-US" sz="1200" dirty="0" err="1">
                <a:solidFill>
                  <a:srgbClr val="000000"/>
                </a:solidFill>
              </a:rPr>
              <a:t>.</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takes </a:t>
            </a:r>
            <a:r>
              <a:rPr kumimoji="1" lang="en-US" altLang="en-US" sz="1200" b="1" dirty="0">
                <a:solidFill>
                  <a:srgbClr val="000000"/>
                </a:solidFill>
              </a:rPr>
              <a:t>as </a:t>
            </a:r>
            <a:r>
              <a:rPr kumimoji="1" lang="en-US" altLang="en-US" sz="1200" i="1" dirty="0">
                <a:solidFill>
                  <a:srgbClr val="000000"/>
                </a:solidFill>
              </a:rPr>
              <a:t>T</a:t>
            </a:r>
          </a:p>
          <a:p>
            <a:pPr defTabSz="685800"/>
            <a:r>
              <a:rPr kumimoji="1" lang="en-US" altLang="en-US" sz="1200" b="1" dirty="0">
                <a:solidFill>
                  <a:srgbClr val="000000"/>
                </a:solidFill>
              </a:rPr>
              <a:t>                                   where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 </a:t>
            </a:r>
            <a:r>
              <a:rPr kumimoji="1" lang="en-US" altLang="en-US" sz="1200" dirty="0">
                <a:solidFill>
                  <a:srgbClr val="000000"/>
                </a:solidFill>
              </a:rPr>
              <a:t>= </a:t>
            </a:r>
            <a:r>
              <a:rPr kumimoji="1" lang="en-US" altLang="en-US" sz="1200" i="1" dirty="0">
                <a:solidFill>
                  <a:srgbClr val="000000"/>
                </a:solidFill>
              </a:rPr>
              <a:t>T</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a:t>
            </a:r>
          </a:p>
          <a:p>
            <a:pPr marL="214313" defTabSz="685800">
              <a:buClr>
                <a:srgbClr val="FF9933"/>
              </a:buClr>
              <a:buSzPct val="110000"/>
            </a:pPr>
            <a:endParaRPr kumimoji="1" lang="en-US" altLang="en-US" sz="1200" dirty="0">
              <a:solidFill>
                <a:srgbClr val="000000"/>
              </a:solidFill>
            </a:endParaRP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First nested query lists all courses offered in Biology</a:t>
            </a: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Second nested query lists all courses a particular student took</a:t>
            </a:r>
          </a:p>
          <a:p>
            <a:pPr marL="214313" defTabSz="685800">
              <a:buClr>
                <a:srgbClr val="FF9933"/>
              </a:buClr>
              <a:buSzPct val="90000"/>
            </a:pPr>
            <a:endParaRPr kumimoji="1" lang="en-US" altLang="en-US" sz="1275" dirty="0">
              <a:solidFill>
                <a:srgbClr val="000000"/>
              </a:solidFill>
            </a:endParaRPr>
          </a:p>
          <a:p>
            <a:pPr defTabSz="685800"/>
            <a:endParaRPr kumimoji="1" lang="en-US" altLang="en-US" sz="1200" dirty="0">
              <a:solidFill>
                <a:srgbClr val="000000"/>
              </a:solidFill>
            </a:endParaRPr>
          </a:p>
        </p:txBody>
      </p:sp>
    </p:spTree>
    <p:extLst>
      <p:ext uri="{BB962C8B-B14F-4D97-AF65-F5344CB8AC3E}">
        <p14:creationId xmlns:p14="http://schemas.microsoft.com/office/powerpoint/2010/main" val="30760516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A subquery is a query inside a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Logically, the engine calls the subquery when evaluating</a:t>
            </a:r>
            <a:br>
              <a:rPr lang="en-US" altLang="en-US" sz="2000" dirty="0">
                <a:solidFill>
                  <a:prstClr val="white"/>
                </a:solidFill>
              </a:rPr>
            </a:br>
            <a:r>
              <a:rPr lang="en-US" altLang="en-US" sz="2000" dirty="0">
                <a:solidFill>
                  <a:prstClr val="white"/>
                </a:solidFill>
              </a:rPr>
              <a:t>every row in processing.</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Correlation means properties from the outer row being evaluated are inputs to the inner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Subqueries:</a:t>
            </a:r>
          </a:p>
          <a:p>
            <a:pPr marL="1028700" lvl="1">
              <a:buFont typeface="Arial" panose="020B0604020202020204" pitchFamily="34" charset="0"/>
              <a:buChar char="•"/>
            </a:pPr>
            <a:r>
              <a:rPr lang="en-US" altLang="en-US" sz="2000" dirty="0">
                <a:solidFill>
                  <a:prstClr val="white"/>
                </a:solidFill>
              </a:rPr>
              <a:t> Return tables if in the FROM clause.</a:t>
            </a:r>
          </a:p>
          <a:p>
            <a:pPr marL="1028700" lvl="1">
              <a:buFont typeface="Arial" panose="020B0604020202020204" pitchFamily="34" charset="0"/>
              <a:buChar char="•"/>
            </a:pPr>
            <a:r>
              <a:rPr lang="en-US" altLang="en-US" sz="2000" dirty="0">
                <a:solidFill>
                  <a:prstClr val="white"/>
                </a:solidFill>
              </a:rPr>
              <a:t>Scalars in the SELECT clause.</a:t>
            </a:r>
          </a:p>
          <a:p>
            <a:pPr marL="1028700" lvl="1">
              <a:buFont typeface="Arial" panose="020B0604020202020204" pitchFamily="34" charset="0"/>
              <a:buChar char="•"/>
            </a:pPr>
            <a:r>
              <a:rPr lang="en-US" altLang="en-US" sz="2000" dirty="0">
                <a:solidFill>
                  <a:prstClr val="white"/>
                </a:solidFill>
              </a:rPr>
              <a:t>Tables or scalars depending on the comparison operator in WHERE.</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31A7024F-4698-5D4E-B5B9-C7CD5D67181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355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97933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14821257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(Required for HW 2)</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697061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 programming language, runtime and tools for functions, procedures</a:t>
            </a:r>
            <a:br>
              <a:rPr lang="en-US" dirty="0">
                <a:solidFill>
                  <a:srgbClr val="FF0000"/>
                </a:solidFill>
              </a:rPr>
            </a:br>
            <a:r>
              <a:rPr lang="en-US" dirty="0">
                <a:solidFill>
                  <a:srgbClr val="FF0000"/>
                </a:solidFill>
              </a:rPr>
              <a:t>and triggers are not easy to use.</a:t>
            </a:r>
          </a:p>
          <a:p>
            <a:pPr marL="285750" indent="-285750">
              <a:buFont typeface="Arial" panose="020B0604020202020204" pitchFamily="34" charset="0"/>
              <a:buChar char="•"/>
            </a:pPr>
            <a:r>
              <a:rPr lang="en-US" dirty="0">
                <a:solidFill>
                  <a:srgbClr val="FF0000"/>
                </a:solidFill>
              </a:rPr>
              <a:t>My view is that calling external functions is an anti-pattern (bad idea).</a:t>
            </a:r>
          </a:p>
          <a:p>
            <a:pPr marL="742950" lvl="1" indent="-285750">
              <a:buFont typeface="Arial" panose="020B0604020202020204" pitchFamily="34" charset="0"/>
              <a:buChar char="•"/>
            </a:pPr>
            <a:r>
              <a:rPr lang="en-US" dirty="0">
                <a:solidFill>
                  <a:srgbClr val="FF0000"/>
                </a:solidFill>
              </a:rPr>
              <a:t>External code degrades the reliability, security and performance of</a:t>
            </a:r>
            <a:br>
              <a:rPr lang="en-US" dirty="0">
                <a:solidFill>
                  <a:srgbClr val="FF0000"/>
                </a:solidFill>
              </a:rPr>
            </a:br>
            <a:r>
              <a:rPr lang="en-US" dirty="0">
                <a:solidFill>
                  <a:srgbClr val="FF0000"/>
                </a:solidFill>
              </a:rPr>
              <a:t>the database.</a:t>
            </a:r>
          </a:p>
          <a:p>
            <a:pPr marL="742950" lvl="1" indent="-285750">
              <a:buFont typeface="Arial" panose="020B0604020202020204" pitchFamily="34" charset="0"/>
              <a:buChar char="•"/>
            </a:pPr>
            <a:r>
              <a:rPr lang="en-US" dirty="0">
                <a:solidFill>
                  <a:srgbClr val="FF0000"/>
                </a:solidFill>
              </a:rPr>
              <a:t>Databases are often mission critical and the heart of environments.</a:t>
            </a:r>
          </a:p>
        </p:txBody>
      </p:sp>
    </p:spTree>
    <p:extLst>
      <p:ext uri="{BB962C8B-B14F-4D97-AF65-F5344CB8AC3E}">
        <p14:creationId xmlns:p14="http://schemas.microsoft.com/office/powerpoint/2010/main" val="17197606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755534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435238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There are various other looping constructs.</a:t>
            </a:r>
          </a:p>
        </p:txBody>
      </p:sp>
    </p:spTree>
    <p:extLst>
      <p:ext uri="{BB962C8B-B14F-4D97-AF65-F5344CB8AC3E}">
        <p14:creationId xmlns:p14="http://schemas.microsoft.com/office/powerpoint/2010/main" val="252759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5989534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Tree>
    <p:extLst>
      <p:ext uri="{BB962C8B-B14F-4D97-AF65-F5344CB8AC3E}">
        <p14:creationId xmlns:p14="http://schemas.microsoft.com/office/powerpoint/2010/main" val="446829049"/>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9231356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 and Catalog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78612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34280017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6" name="Picture 5">
            <a:extLst>
              <a:ext uri="{FF2B5EF4-FFF2-40B4-BE49-F238E27FC236}">
                <a16:creationId xmlns:a16="http://schemas.microsoft.com/office/drawing/2014/main" id="{7E8AE67C-586D-D140-AD59-CCB6EC6E7C6D}"/>
              </a:ext>
            </a:extLst>
          </p:cNvPr>
          <p:cNvPicPr>
            <a:picLocks noChangeAspect="1"/>
          </p:cNvPicPr>
          <p:nvPr/>
        </p:nvPicPr>
        <p:blipFill>
          <a:blip r:embed="rId2"/>
          <a:stretch>
            <a:fillRect/>
          </a:stretch>
        </p:blipFill>
        <p:spPr>
          <a:xfrm>
            <a:off x="16727" y="764969"/>
            <a:ext cx="5073434" cy="3613557"/>
          </a:xfrm>
          <a:prstGeom prst="rect">
            <a:avLst/>
          </a:prstGeom>
        </p:spPr>
      </p:pic>
      <p:sp>
        <p:nvSpPr>
          <p:cNvPr id="7" name="Rectangle 6">
            <a:extLst>
              <a:ext uri="{FF2B5EF4-FFF2-40B4-BE49-F238E27FC236}">
                <a16:creationId xmlns:a16="http://schemas.microsoft.com/office/drawing/2014/main" id="{14B8A569-87B0-5343-B7F3-8DE01467D5A5}"/>
              </a:ext>
            </a:extLst>
          </p:cNvPr>
          <p:cNvSpPr/>
          <p:nvPr/>
        </p:nvSpPr>
        <p:spPr>
          <a:xfrm>
            <a:off x="5090161" y="594282"/>
            <a:ext cx="3505200" cy="3954929"/>
          </a:xfrm>
          <a:prstGeom prst="rect">
            <a:avLst/>
          </a:prstGeom>
        </p:spPr>
        <p:txBody>
          <a:bodyPr wrap="square">
            <a:spAutoFit/>
          </a:bodyPr>
          <a:lstStyle/>
          <a:p>
            <a:r>
              <a:rPr lang="en-US" sz="1100" b="1" dirty="0"/>
              <a:t>Some</a:t>
            </a:r>
            <a:r>
              <a:rPr lang="en-US" sz="1100" dirty="0"/>
              <a:t> of the MySQL Information Schema Tables:</a:t>
            </a:r>
          </a:p>
          <a:p>
            <a:pPr marL="171450" indent="-171450">
              <a:buFont typeface="Arial" panose="020B0604020202020204" pitchFamily="34" charset="0"/>
              <a:buChar char="•"/>
            </a:pPr>
            <a:r>
              <a:rPr lang="en-US" sz="800" dirty="0"/>
              <a:t>'ADMINISTRABLE_ROLE_AUTHORIZATIONS'</a:t>
            </a:r>
          </a:p>
          <a:p>
            <a:pPr marL="171450" indent="-171450">
              <a:buFont typeface="Arial" panose="020B0604020202020204" pitchFamily="34" charset="0"/>
              <a:buChar char="•"/>
            </a:pPr>
            <a:r>
              <a:rPr lang="en-US" sz="800" dirty="0"/>
              <a:t>'APPLICABLE_ROLES'</a:t>
            </a:r>
          </a:p>
          <a:p>
            <a:pPr marL="171450" indent="-171450">
              <a:buFont typeface="Arial" panose="020B0604020202020204" pitchFamily="34" charset="0"/>
              <a:buChar char="•"/>
            </a:pPr>
            <a:r>
              <a:rPr lang="en-US" sz="800" dirty="0"/>
              <a:t>'CHARACTER_SETS'</a:t>
            </a:r>
          </a:p>
          <a:p>
            <a:pPr marL="171450" indent="-171450">
              <a:buFont typeface="Arial" panose="020B0604020202020204" pitchFamily="34" charset="0"/>
              <a:buChar char="•"/>
            </a:pPr>
            <a:r>
              <a:rPr lang="en-US" sz="800" dirty="0"/>
              <a:t>'CHECK_CONSTRAINTS'</a:t>
            </a:r>
          </a:p>
          <a:p>
            <a:pPr marL="171450" indent="-171450">
              <a:buFont typeface="Arial" panose="020B0604020202020204" pitchFamily="34" charset="0"/>
              <a:buChar char="•"/>
            </a:pPr>
            <a:r>
              <a:rPr lang="en-US" sz="800" dirty="0"/>
              <a:t>'COLUMN_PRIVILEGES'</a:t>
            </a:r>
          </a:p>
          <a:p>
            <a:pPr marL="171450" indent="-171450">
              <a:buFont typeface="Arial" panose="020B0604020202020204" pitchFamily="34" charset="0"/>
              <a:buChar char="•"/>
            </a:pPr>
            <a:r>
              <a:rPr lang="en-US" sz="800" dirty="0"/>
              <a:t>'COLUMN_STATISTICS'</a:t>
            </a:r>
          </a:p>
          <a:p>
            <a:pPr marL="171450" indent="-171450">
              <a:buFont typeface="Arial" panose="020B0604020202020204" pitchFamily="34" charset="0"/>
              <a:buChar char="•"/>
            </a:pPr>
            <a:r>
              <a:rPr lang="en-US" sz="800" dirty="0"/>
              <a:t>'COLUMNS'</a:t>
            </a:r>
          </a:p>
          <a:p>
            <a:pPr marL="171450" indent="-171450">
              <a:buFont typeface="Arial" panose="020B0604020202020204" pitchFamily="34" charset="0"/>
              <a:buChar char="•"/>
            </a:pPr>
            <a:r>
              <a:rPr lang="en-US" sz="800" dirty="0"/>
              <a:t>'ENABLED_ROLES'</a:t>
            </a:r>
          </a:p>
          <a:p>
            <a:pPr marL="171450" indent="-171450">
              <a:buFont typeface="Arial" panose="020B0604020202020204" pitchFamily="34" charset="0"/>
              <a:buChar char="•"/>
            </a:pPr>
            <a:r>
              <a:rPr lang="en-US" sz="800" dirty="0"/>
              <a:t>'ENGINES'</a:t>
            </a:r>
          </a:p>
          <a:p>
            <a:pPr marL="171450" indent="-171450">
              <a:buFont typeface="Arial" panose="020B0604020202020204" pitchFamily="34" charset="0"/>
              <a:buChar char="•"/>
            </a:pPr>
            <a:r>
              <a:rPr lang="en-US" sz="800" dirty="0"/>
              <a:t>'EVENTS'</a:t>
            </a:r>
          </a:p>
          <a:p>
            <a:pPr marL="171450" indent="-171450">
              <a:buFont typeface="Arial" panose="020B0604020202020204" pitchFamily="34" charset="0"/>
              <a:buChar char="•"/>
            </a:pPr>
            <a:r>
              <a:rPr lang="en-US" sz="800" dirty="0"/>
              <a:t>'FILES'</a:t>
            </a:r>
          </a:p>
          <a:p>
            <a:pPr marL="171450" indent="-171450">
              <a:buFont typeface="Arial" panose="020B0604020202020204" pitchFamily="34" charset="0"/>
              <a:buChar char="•"/>
            </a:pPr>
            <a:r>
              <a:rPr lang="en-US" sz="800" dirty="0"/>
              <a:t>'KEY_COLUMN_USAGE'</a:t>
            </a:r>
          </a:p>
          <a:p>
            <a:pPr marL="171450" indent="-171450">
              <a:buFont typeface="Arial" panose="020B0604020202020204" pitchFamily="34" charset="0"/>
              <a:buChar char="•"/>
            </a:pPr>
            <a:r>
              <a:rPr lang="en-US" sz="800" dirty="0"/>
              <a:t>'PARAMETERS'</a:t>
            </a:r>
          </a:p>
          <a:p>
            <a:pPr marL="171450" indent="-171450">
              <a:buFont typeface="Arial" panose="020B0604020202020204" pitchFamily="34" charset="0"/>
              <a:buChar char="•"/>
            </a:pPr>
            <a:r>
              <a:rPr lang="en-US" sz="800" dirty="0"/>
              <a:t>'REFERENTIAL_CONSTRAINTS'</a:t>
            </a:r>
          </a:p>
          <a:p>
            <a:pPr marL="171450" indent="-171450">
              <a:buFont typeface="Arial" panose="020B0604020202020204" pitchFamily="34" charset="0"/>
              <a:buChar char="•"/>
            </a:pPr>
            <a:r>
              <a:rPr lang="en-US" sz="800" dirty="0"/>
              <a:t>'RESOURCE_GROUPS'</a:t>
            </a:r>
          </a:p>
          <a:p>
            <a:pPr marL="171450" indent="-171450">
              <a:buFont typeface="Arial" panose="020B0604020202020204" pitchFamily="34" charset="0"/>
              <a:buChar char="•"/>
            </a:pPr>
            <a:r>
              <a:rPr lang="en-US" sz="800" dirty="0"/>
              <a:t>'ROLE_COLUMN_GRANTS'</a:t>
            </a:r>
          </a:p>
          <a:p>
            <a:pPr marL="171450" indent="-171450">
              <a:buFont typeface="Arial" panose="020B0604020202020204" pitchFamily="34" charset="0"/>
              <a:buChar char="•"/>
            </a:pPr>
            <a:r>
              <a:rPr lang="en-US" sz="800" dirty="0"/>
              <a:t>'ROLE_ROUTINE_GRANTS'</a:t>
            </a:r>
          </a:p>
          <a:p>
            <a:pPr marL="171450" indent="-171450">
              <a:buFont typeface="Arial" panose="020B0604020202020204" pitchFamily="34" charset="0"/>
              <a:buChar char="•"/>
            </a:pPr>
            <a:r>
              <a:rPr lang="en-US" sz="800" dirty="0"/>
              <a:t>'ROLE_TABLE_GRANTS'</a:t>
            </a:r>
          </a:p>
          <a:p>
            <a:pPr marL="171450" indent="-171450">
              <a:buFont typeface="Arial" panose="020B0604020202020204" pitchFamily="34" charset="0"/>
              <a:buChar char="•"/>
            </a:pPr>
            <a:r>
              <a:rPr lang="en-US" sz="800" dirty="0"/>
              <a:t>'ROUTINES'</a:t>
            </a:r>
          </a:p>
          <a:p>
            <a:pPr marL="171450" indent="-171450">
              <a:buFont typeface="Arial" panose="020B0604020202020204" pitchFamily="34" charset="0"/>
              <a:buChar char="•"/>
            </a:pPr>
            <a:r>
              <a:rPr lang="en-US" sz="800" dirty="0"/>
              <a:t>'SCHEMA_PRIVILEGES'</a:t>
            </a:r>
          </a:p>
          <a:p>
            <a:pPr marL="171450" indent="-171450">
              <a:buFont typeface="Arial" panose="020B0604020202020204" pitchFamily="34" charset="0"/>
              <a:buChar char="•"/>
            </a:pPr>
            <a:r>
              <a:rPr lang="en-US" sz="800" dirty="0"/>
              <a:t>'STATISTICS'</a:t>
            </a:r>
          </a:p>
          <a:p>
            <a:pPr marL="171450" indent="-171450">
              <a:buFont typeface="Arial" panose="020B0604020202020204" pitchFamily="34" charset="0"/>
              <a:buChar char="•"/>
            </a:pPr>
            <a:r>
              <a:rPr lang="en-US" sz="800" dirty="0"/>
              <a:t>'TABLE_CONSTRAINTS'</a:t>
            </a:r>
          </a:p>
          <a:p>
            <a:pPr marL="171450" indent="-171450">
              <a:buFont typeface="Arial" panose="020B0604020202020204" pitchFamily="34" charset="0"/>
              <a:buChar char="•"/>
            </a:pPr>
            <a:r>
              <a:rPr lang="en-US" sz="800" dirty="0"/>
              <a:t>'TABLE_PRIVILEGES'</a:t>
            </a:r>
          </a:p>
          <a:p>
            <a:pPr marL="171450" indent="-171450">
              <a:buFont typeface="Arial" panose="020B0604020202020204" pitchFamily="34" charset="0"/>
              <a:buChar char="•"/>
            </a:pPr>
            <a:r>
              <a:rPr lang="en-US" sz="800" dirty="0"/>
              <a:t>'TABLES'</a:t>
            </a:r>
          </a:p>
          <a:p>
            <a:pPr marL="171450" indent="-171450">
              <a:buFont typeface="Arial" panose="020B0604020202020204" pitchFamily="34" charset="0"/>
              <a:buChar char="•"/>
            </a:pPr>
            <a:r>
              <a:rPr lang="en-US" sz="800" dirty="0"/>
              <a:t>'TABLESPACES'</a:t>
            </a:r>
          </a:p>
          <a:p>
            <a:pPr marL="171450" indent="-171450">
              <a:buFont typeface="Arial" panose="020B0604020202020204" pitchFamily="34" charset="0"/>
              <a:buChar char="•"/>
            </a:pPr>
            <a:r>
              <a:rPr lang="en-US" sz="800" dirty="0"/>
              <a:t>'TRIGGERS'</a:t>
            </a:r>
          </a:p>
          <a:p>
            <a:pPr marL="171450" indent="-171450">
              <a:buFont typeface="Arial" panose="020B0604020202020204" pitchFamily="34" charset="0"/>
              <a:buChar char="•"/>
            </a:pPr>
            <a:r>
              <a:rPr lang="en-US" sz="800" dirty="0"/>
              <a:t>'USER_PRIVILEGES'</a:t>
            </a:r>
          </a:p>
          <a:p>
            <a:pPr marL="171450" indent="-171450">
              <a:buFont typeface="Arial" panose="020B0604020202020204" pitchFamily="34" charset="0"/>
              <a:buChar char="•"/>
            </a:pPr>
            <a:r>
              <a:rPr lang="en-US" sz="800" dirty="0"/>
              <a:t>'VIEW_ROUTINE_USAGE'</a:t>
            </a:r>
          </a:p>
          <a:p>
            <a:pPr marL="171450" indent="-171450">
              <a:buFont typeface="Arial" panose="020B0604020202020204" pitchFamily="34" charset="0"/>
              <a:buChar char="•"/>
            </a:pPr>
            <a:r>
              <a:rPr lang="en-US" sz="800" dirty="0"/>
              <a:t>'VIEW_TABLE_USAGE'</a:t>
            </a:r>
          </a:p>
          <a:p>
            <a:pPr marL="171450" indent="-171450">
              <a:buFont typeface="Arial" panose="020B0604020202020204" pitchFamily="34" charset="0"/>
              <a:buChar char="•"/>
            </a:pPr>
            <a:r>
              <a:rPr lang="en-US" sz="800" dirty="0"/>
              <a:t>'VIEWS'</a:t>
            </a:r>
          </a:p>
        </p:txBody>
      </p:sp>
      <p:sp>
        <p:nvSpPr>
          <p:cNvPr id="8" name="TextBox 7">
            <a:extLst>
              <a:ext uri="{FF2B5EF4-FFF2-40B4-BE49-F238E27FC236}">
                <a16:creationId xmlns:a16="http://schemas.microsoft.com/office/drawing/2014/main" id="{EB757771-320D-6845-979D-5044D2D84622}"/>
              </a:ext>
            </a:extLst>
          </p:cNvPr>
          <p:cNvSpPr txBox="1"/>
          <p:nvPr/>
        </p:nvSpPr>
        <p:spPr>
          <a:xfrm>
            <a:off x="6348761" y="3004218"/>
            <a:ext cx="27432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and ALTER statements modify the data.</a:t>
            </a:r>
          </a:p>
          <a:p>
            <a:pPr marL="285750" indent="-285750">
              <a:buFont typeface="Arial" panose="020B0604020202020204" pitchFamily="34" charset="0"/>
              <a:buChar char="•"/>
            </a:pPr>
            <a:r>
              <a:rPr lang="en-US" sz="1400" dirty="0"/>
              <a:t>DBMS reads information:</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t>Optimizer</a:t>
            </a:r>
          </a:p>
          <a:p>
            <a:pPr marL="742950" lvl="1" indent="-285750">
              <a:buFont typeface="Arial" panose="020B0604020202020204" pitchFamily="34" charset="0"/>
              <a:buChar char="•"/>
            </a:pPr>
            <a:r>
              <a:rPr lang="en-US" sz="1400" dirty="0"/>
              <a:t>etc.</a:t>
            </a:r>
          </a:p>
        </p:txBody>
      </p:sp>
    </p:spTree>
    <p:extLst>
      <p:ext uri="{BB962C8B-B14F-4D97-AF65-F5344CB8AC3E}">
        <p14:creationId xmlns:p14="http://schemas.microsoft.com/office/powerpoint/2010/main" val="7533475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Entity-Relationship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426034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623201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r>
              <a:rPr lang="en-US" dirty="0" err="1"/>
              <a:t>Lahman’s</a:t>
            </a:r>
            <a:r>
              <a:rPr lang="en-US" dirty="0"/>
              <a:t> Baseball DB</a:t>
            </a:r>
          </a:p>
          <a:p>
            <a:r>
              <a:rPr lang="en-US" dirty="0"/>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88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8174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104662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r>
              <a:rPr lang="en-US" sz="1000" dirty="0"/>
              <a:t>https://restful-</a:t>
            </a:r>
            <a:r>
              <a:rPr lang="en-US" sz="1000" dirty="0" err="1"/>
              <a:t>api</a:t>
            </a:r>
            <a:r>
              <a:rPr lang="en-US" sz="1000" dirty="0"/>
              <a:t>-</a:t>
            </a:r>
            <a:r>
              <a:rPr lang="en-US" sz="1000" dirty="0" err="1"/>
              <a:t>design.readthedocs.io</a:t>
            </a:r>
            <a:r>
              <a:rPr lang="en-US" sz="1000" dirty="0"/>
              <a:t>/</a:t>
            </a:r>
            <a:r>
              <a:rPr lang="en-US" sz="1000" dirty="0" err="1"/>
              <a:t>en</a:t>
            </a:r>
            <a:r>
              <a:rPr lang="en-US" sz="1000" dirty="0"/>
              <a:t>/latest/</a:t>
            </a:r>
            <a:r>
              <a:rPr lang="en-US" sz="1000" dirty="0" err="1"/>
              <a:t>resources.html</a:t>
            </a:r>
            <a:endParaRPr lang="en-US" sz="1000" dirty="0"/>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algn="ctr"/>
            <a:r>
              <a:rPr lang="en-US" sz="1100" dirty="0">
                <a:solidFill>
                  <a:srgbClr val="0070C0"/>
                </a:solidFill>
              </a:rPr>
              <a:t>Interaction</a:t>
            </a:r>
            <a:br>
              <a:rPr lang="en-US" sz="1100" dirty="0">
                <a:solidFill>
                  <a:srgbClr val="0070C0"/>
                </a:solidFill>
              </a:rPr>
            </a:br>
            <a:r>
              <a:rPr lang="en-US" sz="1100" dirty="0">
                <a:solidFill>
                  <a:srgbClr val="0070C0"/>
                </a:solidFill>
              </a:rPr>
              <a:t>flow is</a:t>
            </a:r>
            <a:br>
              <a:rPr lang="en-US" sz="1100" dirty="0">
                <a:solidFill>
                  <a:srgbClr val="0070C0"/>
                </a:solidFill>
              </a:rPr>
            </a:br>
            <a:r>
              <a:rPr lang="en-US" sz="1100" dirty="0">
                <a:solidFill>
                  <a:srgbClr val="0070C0"/>
                </a:solidFill>
              </a:rPr>
              <a:t>right-to-left</a:t>
            </a:r>
            <a:br>
              <a:rPr lang="en-US" sz="1100" dirty="0">
                <a:solidFill>
                  <a:srgbClr val="0070C0"/>
                </a:solidFill>
              </a:rPr>
            </a:br>
            <a:r>
              <a:rPr lang="en-US" sz="1100" dirty="0">
                <a:solidFill>
                  <a:srgbClr val="0070C0"/>
                </a:solidFill>
              </a:rPr>
              <a:t>in this diagram.</a:t>
            </a:r>
          </a:p>
        </p:txBody>
      </p:sp>
    </p:spTree>
    <p:extLst>
      <p:ext uri="{BB962C8B-B14F-4D97-AF65-F5344CB8AC3E}">
        <p14:creationId xmlns:p14="http://schemas.microsoft.com/office/powerpoint/2010/main" val="1839691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dirty="0"/>
              <a:t>Do not worry about Data Distribution Service.</a:t>
            </a:r>
          </a:p>
          <a:p>
            <a:pPr>
              <a:spcBef>
                <a:spcPts val="0"/>
              </a:spcBef>
            </a:pPr>
            <a:r>
              <a:rPr lang="en-US" sz="1600" dirty="0"/>
              <a:t>For our purposes HTTP – REST</a:t>
            </a:r>
          </a:p>
          <a:p>
            <a:pPr>
              <a:spcBef>
                <a:spcPts val="0"/>
              </a:spcBef>
            </a:pPr>
            <a:r>
              <a:rPr lang="en-US" sz="1600" dirty="0"/>
              <a:t>Entity Set:</a:t>
            </a:r>
          </a:p>
          <a:p>
            <a:pPr lvl="1">
              <a:spcBef>
                <a:spcPts val="0"/>
              </a:spcBef>
            </a:pPr>
            <a:r>
              <a:rPr lang="en-US" sz="1400" dirty="0"/>
              <a:t>Table in SQL</a:t>
            </a:r>
          </a:p>
          <a:p>
            <a:pPr lvl="1">
              <a:spcBef>
                <a:spcPts val="0"/>
              </a:spcBef>
            </a:pPr>
            <a:r>
              <a:rPr lang="en-US" sz="1400" dirty="0"/>
              <a:t>Collection Resource in REST.</a:t>
            </a:r>
          </a:p>
          <a:p>
            <a:pPr>
              <a:spcBef>
                <a:spcPts val="0"/>
              </a:spcBef>
            </a:pPr>
            <a:r>
              <a:rPr lang="en-US" sz="1600" dirty="0"/>
              <a:t>Entity:</a:t>
            </a:r>
          </a:p>
          <a:p>
            <a:pPr lvl="1">
              <a:spcBef>
                <a:spcPts val="0"/>
              </a:spcBef>
            </a:pPr>
            <a:r>
              <a:rPr lang="en-US" sz="1400" dirty="0"/>
              <a:t>Row in SQL</a:t>
            </a:r>
          </a:p>
          <a:p>
            <a:pPr lvl="1">
              <a:spcBef>
                <a:spcPts val="0"/>
              </a:spcBef>
            </a:pPr>
            <a:r>
              <a:rPr lang="en-US" sz="1400" dirty="0"/>
              <a:t>Resource in REST</a:t>
            </a:r>
          </a:p>
          <a:p>
            <a:pPr>
              <a:spcBef>
                <a:spcPts val="0"/>
              </a:spcBef>
            </a:pPr>
            <a:endParaRPr lang="en-US" sz="1600" dirty="0"/>
          </a:p>
        </p:txBody>
      </p:sp>
    </p:spTree>
    <p:extLst>
      <p:ext uri="{BB962C8B-B14F-4D97-AF65-F5344CB8AC3E}">
        <p14:creationId xmlns:p14="http://schemas.microsoft.com/office/powerpoint/2010/main" val="3441338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Open API Definition</a:t>
            </a:r>
          </a:p>
          <a:p>
            <a:r>
              <a:rPr lang="en-US" sz="1400" dirty="0">
                <a:solidFill>
                  <a:srgbClr val="7030A0"/>
                </a:solidFill>
              </a:rPr>
              <a:t>API Tags/Groupings</a:t>
            </a:r>
          </a:p>
          <a:p>
            <a:r>
              <a:rPr lang="en-US" sz="1400" dirty="0"/>
              <a:t>A resource has</a:t>
            </a:r>
          </a:p>
          <a:p>
            <a:pPr lvl="1"/>
            <a:r>
              <a:rPr lang="en-US" sz="1200" dirty="0">
                <a:solidFill>
                  <a:srgbClr val="FF0000"/>
                </a:solidFill>
              </a:rPr>
              <a:t>Paths</a:t>
            </a:r>
          </a:p>
          <a:p>
            <a:pPr lvl="1"/>
            <a:r>
              <a:rPr lang="en-US" sz="1200" dirty="0">
                <a:solidFill>
                  <a:srgbClr val="00B050"/>
                </a:solidFill>
              </a:rPr>
              <a:t>Methods</a:t>
            </a:r>
          </a:p>
          <a:p>
            <a:r>
              <a:rPr lang="en-US" sz="1400" dirty="0">
                <a:solidFill>
                  <a:srgbClr val="0070C0"/>
                </a:solidFill>
              </a:rPr>
              <a:t>Schema (Data Formats)</a:t>
            </a:r>
          </a:p>
          <a:p>
            <a:pPr lvl="1"/>
            <a:r>
              <a:rPr lang="en-US" sz="1200" dirty="0">
                <a:solidFill>
                  <a:srgbClr val="0070C0"/>
                </a:solidFill>
              </a:rPr>
              <a:t>Sent on POST and PUT</a:t>
            </a:r>
          </a:p>
          <a:p>
            <a:pPr lvl="1"/>
            <a:r>
              <a:rPr lang="en-US" sz="1200" dirty="0">
                <a:solidFill>
                  <a:srgbClr val="0070C0"/>
                </a:solidFill>
              </a:rPr>
              <a:t>Returned on GET</a:t>
            </a:r>
            <a:br>
              <a:rPr lang="en-US" sz="1200" dirty="0">
                <a:solidFill>
                  <a:srgbClr val="0070C0"/>
                </a:solidFill>
              </a:rPr>
            </a:br>
            <a:endParaRPr lang="en-US" sz="1200" dirty="0">
              <a:solidFill>
                <a:srgbClr val="0070C0"/>
              </a:solidFill>
            </a:endParaRPr>
          </a:p>
          <a:p>
            <a:pPr marL="0" indent="0">
              <a:buNone/>
            </a:pPr>
            <a:r>
              <a:rPr lang="en-US" sz="1400" dirty="0"/>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89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17526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11042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2E0D3D2-7FE3-C541-B440-03AE0AD4C1A0}"/>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39770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884817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Analysis Data</a:t>
            </a:r>
          </a:p>
          <a:p>
            <a:pPr algn="ctr"/>
            <a:endParaRPr lang="en-US" dirty="0"/>
          </a:p>
          <a:p>
            <a:pPr algn="ctr"/>
            <a:r>
              <a:rPr lang="en-US" sz="1200" dirty="0"/>
              <a:t>Transformed for analysis.</a:t>
            </a:r>
            <a:br>
              <a:rPr lang="en-US" sz="1200" dirty="0"/>
            </a:br>
            <a:r>
              <a:rPr lang="en-US" sz="1200" dirty="0"/>
              <a:t>Analyzed and derived information.</a:t>
            </a:r>
          </a:p>
          <a:p>
            <a:pPr algn="ctr"/>
            <a:endParaRPr lang="en-US" dirty="0"/>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 Lake</a:t>
            </a:r>
          </a:p>
          <a:p>
            <a:pPr algn="ctr"/>
            <a:endParaRPr lang="en-US" dirty="0"/>
          </a:p>
          <a:p>
            <a:pPr algn="ctr"/>
            <a:r>
              <a:rPr lang="en-US" sz="1200" dirty="0"/>
              <a:t>Loaded, unprocessed</a:t>
            </a:r>
            <a:br>
              <a:rPr lang="en-US" sz="1200" dirty="0"/>
            </a:br>
            <a:r>
              <a:rPr lang="en-US" sz="1200" dirty="0"/>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algn="ctr"/>
            <a:r>
              <a:rPr lang="en-US" sz="1600" dirty="0">
                <a:solidFill>
                  <a:srgbClr val="FF0000"/>
                </a:solidFill>
              </a:rPr>
              <a:t>Data</a:t>
            </a:r>
          </a:p>
          <a:p>
            <a:pPr algn="ctr"/>
            <a:r>
              <a:rPr lang="en-US" sz="1600" dirty="0">
                <a:solidFill>
                  <a:srgbClr val="FF0000"/>
                </a:solidFill>
              </a:rPr>
              <a:t>Transform</a:t>
            </a:r>
          </a:p>
          <a:p>
            <a:pPr algn="ctr"/>
            <a:r>
              <a:rPr lang="en-US" sz="1600" dirty="0">
                <a:solidFill>
                  <a:srgbClr val="FF0000"/>
                </a:solidFill>
              </a:rPr>
              <a:t>And</a:t>
            </a:r>
            <a:br>
              <a:rPr lang="en-US" sz="1600" dirty="0">
                <a:solidFill>
                  <a:srgbClr val="FF0000"/>
                </a:solidFill>
              </a:rPr>
            </a:br>
            <a:r>
              <a:rPr lang="en-US" sz="1600" dirty="0">
                <a:solidFill>
                  <a:srgbClr val="FF0000"/>
                </a:solidFill>
              </a:rPr>
              <a:t>Load</a:t>
            </a:r>
            <a:br>
              <a:rPr lang="en-US" sz="1600" dirty="0">
                <a:solidFill>
                  <a:srgbClr val="FF0000"/>
                </a:solidFill>
              </a:rPr>
            </a:br>
            <a:r>
              <a:rPr lang="en-US" sz="1600" dirty="0">
                <a:solidFill>
                  <a:srgbClr val="FF0000"/>
                </a:solidFill>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algn="ctr"/>
            <a:r>
              <a:rPr lang="en-US" sz="1600" dirty="0">
                <a:solidFill>
                  <a:srgbClr val="7030A0"/>
                </a:solidFill>
              </a:rPr>
              <a:t>Data/Schema</a:t>
            </a:r>
            <a:br>
              <a:rPr lang="en-US" sz="1600" dirty="0">
                <a:solidFill>
                  <a:srgbClr val="7030A0"/>
                </a:solidFill>
              </a:rPr>
            </a:br>
            <a:r>
              <a:rPr lang="en-US" sz="1600" dirty="0">
                <a:solidFill>
                  <a:srgbClr val="7030A0"/>
                </a:solidFill>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1"/>
                </a:solidFill>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algn="ctr"/>
            <a:r>
              <a:rPr lang="en-US" sz="1600" dirty="0">
                <a:solidFill>
                  <a:srgbClr val="7030A0"/>
                </a:solidFill>
              </a:rPr>
              <a:t>Results</a:t>
            </a:r>
            <a:br>
              <a:rPr lang="en-US" sz="1600" dirty="0">
                <a:solidFill>
                  <a:srgbClr val="7030A0"/>
                </a:solidFill>
              </a:rPr>
            </a:br>
            <a:r>
              <a:rPr lang="en-US" sz="1600" dirty="0">
                <a:solidFill>
                  <a:srgbClr val="7030A0"/>
                </a:solidFill>
              </a:rPr>
              <a:t>Reports</a:t>
            </a:r>
          </a:p>
        </p:txBody>
      </p:sp>
    </p:spTree>
    <p:extLst>
      <p:ext uri="{BB962C8B-B14F-4D97-AF65-F5344CB8AC3E}">
        <p14:creationId xmlns:p14="http://schemas.microsoft.com/office/powerpoint/2010/main" val="366191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dirty="0"/>
              <a:t>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dirty="0"/>
              <a:t>Absolute numbers do not matter. What matters is relative performance to other players.</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Tree>
    <p:extLst>
      <p:ext uri="{BB962C8B-B14F-4D97-AF65-F5344CB8AC3E}">
        <p14:creationId xmlns:p14="http://schemas.microsoft.com/office/powerpoint/2010/main" val="137389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Comments and Observations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pic>
        <p:nvPicPr>
          <p:cNvPr id="2" name="Picture 1">
            <a:extLst>
              <a:ext uri="{FF2B5EF4-FFF2-40B4-BE49-F238E27FC236}">
                <a16:creationId xmlns:a16="http://schemas.microsoft.com/office/drawing/2014/main" id="{F7F8A434-5E73-A546-ADC0-4DBF1F2DE564}"/>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997688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08401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3937A2-B6DC-D54C-A14D-6ED676A02162}"/>
              </a:ext>
            </a:extLst>
          </p:cNvPr>
          <p:cNvSpPr>
            <a:spLocks noGrp="1"/>
          </p:cNvSpPr>
          <p:nvPr>
            <p:ph idx="1"/>
          </p:nvPr>
        </p:nvSpPr>
        <p:spPr>
          <a:xfrm>
            <a:off x="228599" y="2711891"/>
            <a:ext cx="8715275" cy="1841060"/>
          </a:xfrm>
        </p:spPr>
        <p:txBody>
          <a:bodyPr/>
          <a:lstStyle/>
          <a:p>
            <a:r>
              <a:rPr lang="en-US" sz="1400" dirty="0"/>
              <a:t>”As a fan, I want a table that has player information, a player’s H and RBI per year, stint and team,</a:t>
            </a:r>
            <a:br>
              <a:rPr lang="en-US" sz="1400" dirty="0"/>
            </a:br>
            <a:r>
              <a:rPr lang="en-US" sz="1400" b="1" dirty="0">
                <a:solidFill>
                  <a:srgbClr val="FF0000"/>
                </a:solidFill>
              </a:rPr>
              <a:t>and shows the player’s H and RBI as a percentage of the team’s totals</a:t>
            </a:r>
            <a:r>
              <a:rPr lang="en-US" sz="1400" b="1" dirty="0"/>
              <a:t>.</a:t>
            </a:r>
          </a:p>
          <a:p>
            <a:r>
              <a:rPr lang="en-US" sz="1400" dirty="0"/>
              <a:t>I cannot easily do this with a GROUP BY</a:t>
            </a:r>
          </a:p>
          <a:p>
            <a:pPr lvl="1"/>
            <a:r>
              <a:rPr lang="en-US" sz="1200" dirty="0"/>
              <a:t>I want a row for each </a:t>
            </a:r>
            <a:r>
              <a:rPr lang="en-US" sz="1200" dirty="0" err="1"/>
              <a:t>playerID</a:t>
            </a:r>
            <a:r>
              <a:rPr lang="en-US" sz="1200" dirty="0"/>
              <a:t>, </a:t>
            </a:r>
            <a:r>
              <a:rPr lang="en-US" sz="1200" dirty="0" err="1"/>
              <a:t>yearID</a:t>
            </a:r>
            <a:r>
              <a:rPr lang="en-US" sz="1200" dirty="0"/>
              <a:t>, stint and team showing the individual performance.</a:t>
            </a:r>
          </a:p>
          <a:p>
            <a:pPr lvl="1"/>
            <a:r>
              <a:rPr lang="en-US" sz="1200" dirty="0"/>
              <a:t>GROUP BY reduces the number of rows to the distinct groups.</a:t>
            </a:r>
          </a:p>
          <a:p>
            <a:pPr lvl="1"/>
            <a:r>
              <a:rPr lang="en-US" sz="1200" dirty="0">
                <a:solidFill>
                  <a:srgbClr val="FF0000"/>
                </a:solidFill>
              </a:rPr>
              <a:t>What I want is the individual rows that also has columns containing data produced by GROUP BY.</a:t>
            </a:r>
          </a:p>
          <a:p>
            <a:r>
              <a:rPr lang="en-US" sz="1400" dirty="0"/>
              <a:t>This is a combination of Window functions (like aggregation) and partition (like GROUP BY).</a:t>
            </a:r>
          </a:p>
          <a:p>
            <a:pPr marL="0" indent="0">
              <a:buNone/>
            </a:pPr>
            <a:r>
              <a:rPr lang="en-US" sz="1400" dirty="0"/>
              <a:t>(Switch to Notebook)</a:t>
            </a:r>
          </a:p>
        </p:txBody>
      </p:sp>
      <p:sp>
        <p:nvSpPr>
          <p:cNvPr id="3" name="Title 2">
            <a:extLst>
              <a:ext uri="{FF2B5EF4-FFF2-40B4-BE49-F238E27FC236}">
                <a16:creationId xmlns:a16="http://schemas.microsoft.com/office/drawing/2014/main" id="{022E1678-3271-7B49-BB62-DA1A9C60C98C}"/>
              </a:ext>
            </a:extLst>
          </p:cNvPr>
          <p:cNvSpPr>
            <a:spLocks noGrp="1"/>
          </p:cNvSpPr>
          <p:nvPr>
            <p:ph type="title"/>
          </p:nvPr>
        </p:nvSpPr>
        <p:spPr/>
        <p:txBody>
          <a:bodyPr/>
          <a:lstStyle/>
          <a:p>
            <a:r>
              <a:rPr lang="en-US" dirty="0"/>
              <a:t>Secret Advanced SQL – Window Function</a:t>
            </a:r>
          </a:p>
        </p:txBody>
      </p:sp>
      <p:pic>
        <p:nvPicPr>
          <p:cNvPr id="4" name="Picture 3">
            <a:extLst>
              <a:ext uri="{FF2B5EF4-FFF2-40B4-BE49-F238E27FC236}">
                <a16:creationId xmlns:a16="http://schemas.microsoft.com/office/drawing/2014/main" id="{B1676688-F293-8A47-B44E-F00DB0418A62}"/>
              </a:ext>
            </a:extLst>
          </p:cNvPr>
          <p:cNvPicPr>
            <a:picLocks noChangeAspect="1"/>
          </p:cNvPicPr>
          <p:nvPr/>
        </p:nvPicPr>
        <p:blipFill>
          <a:blip r:embed="rId2"/>
          <a:stretch>
            <a:fillRect/>
          </a:stretch>
        </p:blipFill>
        <p:spPr>
          <a:xfrm>
            <a:off x="53898" y="508220"/>
            <a:ext cx="3914675" cy="1841060"/>
          </a:xfrm>
          <a:prstGeom prst="rect">
            <a:avLst/>
          </a:prstGeom>
        </p:spPr>
      </p:pic>
      <p:pic>
        <p:nvPicPr>
          <p:cNvPr id="5" name="Picture 4">
            <a:extLst>
              <a:ext uri="{FF2B5EF4-FFF2-40B4-BE49-F238E27FC236}">
                <a16:creationId xmlns:a16="http://schemas.microsoft.com/office/drawing/2014/main" id="{133185AD-2464-3541-814A-CBC74E7AFC8C}"/>
              </a:ext>
            </a:extLst>
          </p:cNvPr>
          <p:cNvPicPr>
            <a:picLocks noChangeAspect="1"/>
          </p:cNvPicPr>
          <p:nvPr/>
        </p:nvPicPr>
        <p:blipFill>
          <a:blip r:embed="rId3"/>
          <a:stretch>
            <a:fillRect/>
          </a:stretch>
        </p:blipFill>
        <p:spPr>
          <a:xfrm>
            <a:off x="3968573" y="513895"/>
            <a:ext cx="4975302" cy="2025795"/>
          </a:xfrm>
          <a:prstGeom prst="rect">
            <a:avLst/>
          </a:prstGeom>
        </p:spPr>
      </p:pic>
      <p:sp>
        <p:nvSpPr>
          <p:cNvPr id="6" name="Rectangle 5">
            <a:extLst>
              <a:ext uri="{FF2B5EF4-FFF2-40B4-BE49-F238E27FC236}">
                <a16:creationId xmlns:a16="http://schemas.microsoft.com/office/drawing/2014/main" id="{45C5F985-2CCB-1145-94A5-524E087C68AD}"/>
              </a:ext>
            </a:extLst>
          </p:cNvPr>
          <p:cNvSpPr/>
          <p:nvPr/>
        </p:nvSpPr>
        <p:spPr>
          <a:xfrm>
            <a:off x="381000" y="1352550"/>
            <a:ext cx="3200400" cy="76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BB36C2-11C1-2B4D-A3BD-32E3E3EC5EA1}"/>
              </a:ext>
            </a:extLst>
          </p:cNvPr>
          <p:cNvSpPr/>
          <p:nvPr/>
        </p:nvSpPr>
        <p:spPr>
          <a:xfrm>
            <a:off x="6456224" y="508220"/>
            <a:ext cx="2535376" cy="20635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450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42244AE-E17C-404E-884A-2A45E2018E38}"/>
              </a:ext>
            </a:extLst>
          </p:cNvPr>
          <p:cNvPicPr>
            <a:picLocks noChangeAspect="1"/>
          </p:cNvPicPr>
          <p:nvPr/>
        </p:nvPicPr>
        <p:blipFill>
          <a:blip r:embed="rId2"/>
          <a:stretch>
            <a:fillRect/>
          </a:stretch>
        </p:blipFill>
        <p:spPr>
          <a:xfrm>
            <a:off x="460818" y="487818"/>
            <a:ext cx="7451047" cy="4206443"/>
          </a:xfrm>
          <a:prstGeom prst="rect">
            <a:avLst/>
          </a:prstGeom>
        </p:spPr>
      </p:pic>
    </p:spTree>
    <p:extLst>
      <p:ext uri="{BB962C8B-B14F-4D97-AF65-F5344CB8AC3E}">
        <p14:creationId xmlns:p14="http://schemas.microsoft.com/office/powerpoint/2010/main" val="1747666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EEFFE14A-401E-5240-A570-FB9ACB43CE66}"/>
              </a:ext>
            </a:extLst>
          </p:cNvPr>
          <p:cNvPicPr>
            <a:picLocks noChangeAspect="1"/>
          </p:cNvPicPr>
          <p:nvPr/>
        </p:nvPicPr>
        <p:blipFill>
          <a:blip r:embed="rId2"/>
          <a:stretch>
            <a:fillRect/>
          </a:stretch>
        </p:blipFill>
        <p:spPr>
          <a:xfrm>
            <a:off x="457200" y="468528"/>
            <a:ext cx="7451047" cy="4206444"/>
          </a:xfrm>
          <a:prstGeom prst="rect">
            <a:avLst/>
          </a:prstGeom>
        </p:spPr>
      </p:pic>
    </p:spTree>
    <p:extLst>
      <p:ext uri="{BB962C8B-B14F-4D97-AF65-F5344CB8AC3E}">
        <p14:creationId xmlns:p14="http://schemas.microsoft.com/office/powerpoint/2010/main" val="2316416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0984E430-7EFF-004F-B0A4-58D36D4C438D}"/>
              </a:ext>
            </a:extLst>
          </p:cNvPr>
          <p:cNvPicPr>
            <a:picLocks noChangeAspect="1"/>
          </p:cNvPicPr>
          <p:nvPr/>
        </p:nvPicPr>
        <p:blipFill>
          <a:blip r:embed="rId2"/>
          <a:stretch>
            <a:fillRect/>
          </a:stretch>
        </p:blipFill>
        <p:spPr>
          <a:xfrm>
            <a:off x="533400" y="465244"/>
            <a:ext cx="7527247" cy="4249461"/>
          </a:xfrm>
          <a:prstGeom prst="rect">
            <a:avLst/>
          </a:prstGeom>
        </p:spPr>
      </p:pic>
    </p:spTree>
    <p:extLst>
      <p:ext uri="{BB962C8B-B14F-4D97-AF65-F5344CB8AC3E}">
        <p14:creationId xmlns:p14="http://schemas.microsoft.com/office/powerpoint/2010/main" val="524208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48113685-8DBD-2340-A37E-616B5F206DFC}"/>
              </a:ext>
            </a:extLst>
          </p:cNvPr>
          <p:cNvPicPr>
            <a:picLocks noChangeAspect="1"/>
          </p:cNvPicPr>
          <p:nvPr/>
        </p:nvPicPr>
        <p:blipFill>
          <a:blip r:embed="rId2"/>
          <a:stretch>
            <a:fillRect/>
          </a:stretch>
        </p:blipFill>
        <p:spPr>
          <a:xfrm>
            <a:off x="762000" y="476947"/>
            <a:ext cx="7421223" cy="4189606"/>
          </a:xfrm>
          <a:prstGeom prst="rect">
            <a:avLst/>
          </a:prstGeom>
        </p:spPr>
      </p:pic>
    </p:spTree>
    <p:extLst>
      <p:ext uri="{BB962C8B-B14F-4D97-AF65-F5344CB8AC3E}">
        <p14:creationId xmlns:p14="http://schemas.microsoft.com/office/powerpoint/2010/main" val="2175440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027124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FDA63BF-946B-CC45-9555-57E2BA845F1F}"/>
              </a:ext>
            </a:extLst>
          </p:cNvPr>
          <p:cNvPicPr>
            <a:picLocks noChangeAspect="1"/>
          </p:cNvPicPr>
          <p:nvPr/>
        </p:nvPicPr>
        <p:blipFill>
          <a:blip r:embed="rId2"/>
          <a:stretch>
            <a:fillRect/>
          </a:stretch>
        </p:blipFill>
        <p:spPr>
          <a:xfrm>
            <a:off x="685800" y="444319"/>
            <a:ext cx="7298647" cy="4120406"/>
          </a:xfrm>
          <a:prstGeom prst="rect">
            <a:avLst/>
          </a:prstGeom>
        </p:spPr>
      </p:pic>
    </p:spTree>
    <p:extLst>
      <p:ext uri="{BB962C8B-B14F-4D97-AF65-F5344CB8AC3E}">
        <p14:creationId xmlns:p14="http://schemas.microsoft.com/office/powerpoint/2010/main" val="1312826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EEBB9-48BD-7D40-B48F-047AB0AC91CB}"/>
              </a:ext>
            </a:extLst>
          </p:cNvPr>
          <p:cNvSpPr>
            <a:spLocks noGrp="1"/>
          </p:cNvSpPr>
          <p:nvPr>
            <p:ph idx="1"/>
          </p:nvPr>
        </p:nvSpPr>
        <p:spPr/>
        <p:txBody>
          <a:bodyPr/>
          <a:lstStyle/>
          <a:p>
            <a:pPr marL="0" indent="0">
              <a:buNone/>
            </a:pPr>
            <a:r>
              <a:rPr lang="en-US" dirty="0"/>
              <a:t>Observations:</a:t>
            </a:r>
          </a:p>
          <a:p>
            <a:r>
              <a:rPr lang="en-US" dirty="0"/>
              <a:t>This is some serious wizard stuff.</a:t>
            </a:r>
          </a:p>
          <a:p>
            <a:r>
              <a:rPr lang="en-US" dirty="0"/>
              <a:t>It is not on the core, recommended department syllabus for SQL.</a:t>
            </a:r>
          </a:p>
          <a:p>
            <a:r>
              <a:rPr lang="en-US" dirty="0"/>
              <a:t>The feature is new in MySQL 8.0, and relatively new in all SQL products.</a:t>
            </a:r>
          </a:p>
          <a:p>
            <a:r>
              <a:rPr lang="en-US" dirty="0"/>
              <a:t>There are inconsistencies between the various SQL products.</a:t>
            </a:r>
          </a:p>
          <a:p>
            <a:r>
              <a:rPr lang="en-US" dirty="0"/>
              <a:t>And, Pandas also has similar functions.</a:t>
            </a:r>
            <a:br>
              <a:rPr lang="en-US" dirty="0"/>
            </a:br>
            <a:endParaRPr lang="en-US" dirty="0"/>
          </a:p>
          <a:p>
            <a:pPr marL="0" indent="0">
              <a:buNone/>
            </a:pPr>
            <a:r>
              <a:rPr lang="en-US" dirty="0"/>
              <a:t>Why do we cover this ...?</a:t>
            </a:r>
          </a:p>
          <a:p>
            <a:r>
              <a:rPr lang="en-US" dirty="0"/>
              <a:t>It is really cool and useful.</a:t>
            </a:r>
          </a:p>
          <a:p>
            <a:r>
              <a:rPr lang="en-US" dirty="0"/>
              <a:t>The capability is extremely useful for data science, machine learning, etc.</a:t>
            </a:r>
          </a:p>
          <a:p>
            <a:r>
              <a:rPr lang="en-US" dirty="0"/>
              <a:t>The TAs love to ask questions on this stuff ...</a:t>
            </a:r>
          </a:p>
        </p:txBody>
      </p:sp>
      <p:sp>
        <p:nvSpPr>
          <p:cNvPr id="3" name="Title 2">
            <a:extLst>
              <a:ext uri="{FF2B5EF4-FFF2-40B4-BE49-F238E27FC236}">
                <a16:creationId xmlns:a16="http://schemas.microsoft.com/office/drawing/2014/main" id="{4BEA253C-2A2A-7045-9CB5-6147EBD091B7}"/>
              </a:ext>
            </a:extLst>
          </p:cNvPr>
          <p:cNvSpPr>
            <a:spLocks noGrp="1"/>
          </p:cNvSpPr>
          <p:nvPr>
            <p:ph type="title"/>
          </p:nvPr>
        </p:nvSpPr>
        <p:spPr/>
        <p:txBody>
          <a:bodyPr/>
          <a:lstStyle/>
          <a:p>
            <a:r>
              <a:rPr lang="en-US" sz="2400" dirty="0"/>
              <a:t>Some "Nastily Exhausting Wizarding Tests (N.E.W.T.)" Level Stuff</a:t>
            </a:r>
          </a:p>
        </p:txBody>
      </p:sp>
    </p:spTree>
    <p:extLst>
      <p:ext uri="{BB962C8B-B14F-4D97-AF65-F5344CB8AC3E}">
        <p14:creationId xmlns:p14="http://schemas.microsoft.com/office/powerpoint/2010/main" val="4060489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__</a:t>
            </a: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get_access_path</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__(self, fields)</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5962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2CA1C-88FC-2D41-B565-25B385C99147}"/>
              </a:ext>
            </a:extLst>
          </p:cNvPr>
          <p:cNvSpPr>
            <a:spLocks noGrp="1"/>
          </p:cNvSpPr>
          <p:nvPr>
            <p:ph type="title"/>
          </p:nvPr>
        </p:nvSpPr>
        <p:spPr/>
        <p:txBody>
          <a:bodyPr/>
          <a:lstStyle/>
          <a:p>
            <a:r>
              <a:rPr lang="en-US" altLang="en-US" i="1" dirty="0">
                <a:solidFill>
                  <a:prstClr val="white"/>
                </a:solidFill>
                <a:latin typeface="Calibri" charset="0"/>
              </a:rPr>
              <a:t>__</a:t>
            </a:r>
            <a:r>
              <a:rPr lang="en-US" altLang="en-US" i="1" dirty="0" err="1">
                <a:solidFill>
                  <a:prstClr val="white"/>
                </a:solidFill>
                <a:latin typeface="Calibri" charset="0"/>
              </a:rPr>
              <a:t>get_access_path</a:t>
            </a:r>
            <a:r>
              <a:rPr lang="en-US" altLang="en-US" i="1" dirty="0">
                <a:solidFill>
                  <a:prstClr val="white"/>
                </a:solidFill>
                <a:latin typeface="Calibri" charset="0"/>
              </a:rPr>
              <a:t>__(self, fields)</a:t>
            </a:r>
            <a:endParaRPr lang="en-US" dirty="0"/>
          </a:p>
        </p:txBody>
      </p:sp>
      <p:pic>
        <p:nvPicPr>
          <p:cNvPr id="5" name="Picture 4">
            <a:extLst>
              <a:ext uri="{FF2B5EF4-FFF2-40B4-BE49-F238E27FC236}">
                <a16:creationId xmlns:a16="http://schemas.microsoft.com/office/drawing/2014/main" id="{135E9751-A471-8D46-8749-B589C57374A1}"/>
              </a:ext>
            </a:extLst>
          </p:cNvPr>
          <p:cNvPicPr>
            <a:picLocks noChangeAspect="1"/>
          </p:cNvPicPr>
          <p:nvPr/>
        </p:nvPicPr>
        <p:blipFill>
          <a:blip r:embed="rId2"/>
          <a:stretch>
            <a:fillRect/>
          </a:stretch>
        </p:blipFill>
        <p:spPr>
          <a:xfrm>
            <a:off x="4327765" y="1940889"/>
            <a:ext cx="4643665" cy="2612061"/>
          </a:xfrm>
          <a:prstGeom prst="rect">
            <a:avLst/>
          </a:prstGeom>
        </p:spPr>
      </p:pic>
      <p:pic>
        <p:nvPicPr>
          <p:cNvPr id="6" name="Picture 5">
            <a:extLst>
              <a:ext uri="{FF2B5EF4-FFF2-40B4-BE49-F238E27FC236}">
                <a16:creationId xmlns:a16="http://schemas.microsoft.com/office/drawing/2014/main" id="{BCF9C2F7-621E-6446-A5F8-70791EE711B0}"/>
              </a:ext>
            </a:extLst>
          </p:cNvPr>
          <p:cNvPicPr>
            <a:picLocks noChangeAspect="1"/>
          </p:cNvPicPr>
          <p:nvPr/>
        </p:nvPicPr>
        <p:blipFill>
          <a:blip r:embed="rId3"/>
          <a:stretch>
            <a:fillRect/>
          </a:stretch>
        </p:blipFill>
        <p:spPr>
          <a:xfrm>
            <a:off x="137258" y="634858"/>
            <a:ext cx="3332630" cy="2612061"/>
          </a:xfrm>
          <a:prstGeom prst="rect">
            <a:avLst/>
          </a:prstGeom>
        </p:spPr>
      </p:pic>
      <p:sp>
        <p:nvSpPr>
          <p:cNvPr id="7" name="Rounded Rectangular Callout 6">
            <a:extLst>
              <a:ext uri="{FF2B5EF4-FFF2-40B4-BE49-F238E27FC236}">
                <a16:creationId xmlns:a16="http://schemas.microsoft.com/office/drawing/2014/main" id="{4C4DCEC9-336F-BA4A-9849-338AAB8B00B8}"/>
              </a:ext>
            </a:extLst>
          </p:cNvPr>
          <p:cNvSpPr/>
          <p:nvPr/>
        </p:nvSpPr>
        <p:spPr>
          <a:xfrm>
            <a:off x="3657600" y="634858"/>
            <a:ext cx="2743200" cy="793892"/>
          </a:xfrm>
          <a:prstGeom prst="wedgeRoundRectCallout">
            <a:avLst>
              <a:gd name="adj1" fmla="val -104573"/>
              <a:gd name="adj2" fmla="val 187044"/>
              <a:gd name="adj3" fmla="val 16667"/>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Implement</a:t>
            </a:r>
            <a:br>
              <a:rPr lang="en-US" b="1" dirty="0">
                <a:solidFill>
                  <a:schemeClr val="tx1"/>
                </a:solidFill>
              </a:rPr>
            </a:br>
            <a:r>
              <a:rPr lang="en-US" b="1" dirty="0">
                <a:solidFill>
                  <a:schemeClr val="tx1"/>
                </a:solidFill>
              </a:rPr>
              <a:t>__</a:t>
            </a:r>
            <a:r>
              <a:rPr lang="en-US" b="1" dirty="0" err="1">
                <a:solidFill>
                  <a:schemeClr val="tx1"/>
                </a:solidFill>
              </a:rPr>
              <a:t>get_access_path</a:t>
            </a:r>
            <a:r>
              <a:rPr lang="en-US" b="1" dirty="0">
                <a:solidFill>
                  <a:schemeClr val="tx1"/>
                </a:solidFill>
              </a:rPr>
              <a:t>__</a:t>
            </a:r>
          </a:p>
        </p:txBody>
      </p:sp>
      <p:sp>
        <p:nvSpPr>
          <p:cNvPr id="8" name="Rounded Rectangular Callout 7">
            <a:extLst>
              <a:ext uri="{FF2B5EF4-FFF2-40B4-BE49-F238E27FC236}">
                <a16:creationId xmlns:a16="http://schemas.microsoft.com/office/drawing/2014/main" id="{0F6358D1-80E7-774A-89C2-374E7A3A2F59}"/>
              </a:ext>
            </a:extLst>
          </p:cNvPr>
          <p:cNvSpPr/>
          <p:nvPr/>
        </p:nvSpPr>
        <p:spPr>
          <a:xfrm>
            <a:off x="3657600" y="2800350"/>
            <a:ext cx="2743200" cy="793892"/>
          </a:xfrm>
          <a:prstGeom prst="wedgeRoundRectCallout">
            <a:avLst>
              <a:gd name="adj1" fmla="val 59654"/>
              <a:gd name="adj2" fmla="val 32535"/>
              <a:gd name="adj3" fmla="val 16667"/>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What are talking about?</a:t>
            </a:r>
          </a:p>
        </p:txBody>
      </p:sp>
    </p:spTree>
    <p:extLst>
      <p:ext uri="{BB962C8B-B14F-4D97-AF65-F5344CB8AC3E}">
        <p14:creationId xmlns:p14="http://schemas.microsoft.com/office/powerpoint/2010/main" val="219821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Path</a:t>
            </a:r>
          </a:p>
        </p:txBody>
      </p:sp>
      <p:sp>
        <p:nvSpPr>
          <p:cNvPr id="3" name="Content Placeholder 2"/>
          <p:cNvSpPr>
            <a:spLocks noGrp="1"/>
          </p:cNvSpPr>
          <p:nvPr>
            <p:ph sz="half" idx="1"/>
          </p:nvPr>
        </p:nvSpPr>
        <p:spPr>
          <a:xfrm>
            <a:off x="457200" y="590550"/>
            <a:ext cx="8267140" cy="4191000"/>
          </a:xfrm>
        </p:spPr>
        <p:txBody>
          <a:bodyPr>
            <a:normAutofit fontScale="77500" lnSpcReduction="20000"/>
          </a:bodyPr>
          <a:lstStyle/>
          <a:p>
            <a:pPr>
              <a:lnSpc>
                <a:spcPct val="120000"/>
              </a:lnSpc>
              <a:spcBef>
                <a:spcPts val="0"/>
              </a:spcBef>
              <a:spcAft>
                <a:spcPts val="300"/>
              </a:spcAft>
            </a:pPr>
            <a:r>
              <a:rPr lang="en-US" dirty="0"/>
              <a:t>Every relational operator accepts one or more tables as input. </a:t>
            </a:r>
            <a:br>
              <a:rPr lang="en-US" dirty="0"/>
            </a:br>
            <a:r>
              <a:rPr lang="en-US" dirty="0"/>
              <a:t>The operator “accesses the tuples” in the tables.</a:t>
            </a:r>
          </a:p>
          <a:p>
            <a:pPr>
              <a:lnSpc>
                <a:spcPct val="120000"/>
              </a:lnSpc>
              <a:spcBef>
                <a:spcPts val="0"/>
              </a:spcBef>
              <a:spcAft>
                <a:spcPts val="300"/>
              </a:spcAft>
            </a:pPr>
            <a:r>
              <a:rPr lang="en-US" dirty="0"/>
              <a:t>There are two “ways” to retrieve the relevant tuples</a:t>
            </a:r>
          </a:p>
          <a:p>
            <a:pPr lvl="1">
              <a:lnSpc>
                <a:spcPct val="120000"/>
              </a:lnSpc>
              <a:spcBef>
                <a:spcPts val="0"/>
              </a:spcBef>
              <a:spcAft>
                <a:spcPts val="300"/>
              </a:spcAft>
            </a:pPr>
            <a:r>
              <a:rPr lang="en-US" dirty="0"/>
              <a:t>Scan the relation (via blocks)</a:t>
            </a:r>
          </a:p>
          <a:p>
            <a:pPr lvl="1">
              <a:lnSpc>
                <a:spcPct val="120000"/>
              </a:lnSpc>
              <a:spcBef>
                <a:spcPts val="0"/>
              </a:spcBef>
              <a:spcAft>
                <a:spcPts val="300"/>
              </a:spcAft>
            </a:pPr>
            <a:r>
              <a:rPr lang="en-US" dirty="0"/>
              <a:t>Use an index and matching condition.</a:t>
            </a:r>
          </a:p>
          <a:p>
            <a:pPr>
              <a:lnSpc>
                <a:spcPct val="120000"/>
              </a:lnSpc>
              <a:spcBef>
                <a:spcPts val="0"/>
              </a:spcBef>
              <a:spcAft>
                <a:spcPts val="300"/>
              </a:spcAft>
            </a:pPr>
            <a:r>
              <a:rPr lang="en-US" strike="sngStrike" dirty="0"/>
              <a:t>A selection (WHERE) condition is in </a:t>
            </a:r>
            <a:r>
              <a:rPr lang="en-US" i="1" strike="sngStrike" dirty="0" err="1"/>
              <a:t>conjuctive</a:t>
            </a:r>
            <a:r>
              <a:rPr lang="en-US" i="1" strike="sngStrike" dirty="0"/>
              <a:t> normal form</a:t>
            </a:r>
            <a:r>
              <a:rPr lang="en-US" strike="sngStrike" dirty="0"/>
              <a:t> if</a:t>
            </a:r>
          </a:p>
          <a:p>
            <a:pPr lvl="1">
              <a:lnSpc>
                <a:spcPct val="120000"/>
              </a:lnSpc>
              <a:spcBef>
                <a:spcPts val="0"/>
              </a:spcBef>
              <a:spcAft>
                <a:spcPts val="300"/>
              </a:spcAft>
            </a:pPr>
            <a:r>
              <a:rPr lang="en-US" strike="sngStrike" dirty="0"/>
              <a:t>Each term is </a:t>
            </a:r>
            <a:r>
              <a:rPr lang="en-US" strike="sngStrike" dirty="0" err="1"/>
              <a:t>column_name</a:t>
            </a:r>
            <a:r>
              <a:rPr lang="en-US" strike="sngStrike" dirty="0"/>
              <a:t> op value</a:t>
            </a:r>
          </a:p>
          <a:p>
            <a:pPr lvl="1">
              <a:lnSpc>
                <a:spcPct val="120000"/>
              </a:lnSpc>
              <a:spcBef>
                <a:spcPts val="0"/>
              </a:spcBef>
              <a:spcAft>
                <a:spcPts val="300"/>
              </a:spcAft>
            </a:pPr>
            <a:r>
              <a:rPr lang="en-US" strike="sngStrike" dirty="0"/>
              <a:t>op is one of &lt;, &lt;=, =, &gt;, &gt;=, &lt;&gt; (or =, != for Hash Index)</a:t>
            </a:r>
          </a:p>
          <a:p>
            <a:pPr lvl="1">
              <a:lnSpc>
                <a:spcPct val="120000"/>
              </a:lnSpc>
              <a:spcBef>
                <a:spcPts val="0"/>
              </a:spcBef>
              <a:spcAft>
                <a:spcPts val="300"/>
              </a:spcAft>
            </a:pPr>
            <a:r>
              <a:rPr lang="en-US" strike="sngStrike" dirty="0"/>
              <a:t>The terms are </a:t>
            </a:r>
            <a:r>
              <a:rPr lang="en-US" strike="sngStrike" dirty="0" err="1"/>
              <a:t>ANDed</a:t>
            </a:r>
            <a:r>
              <a:rPr lang="en-US" strike="sngStrike" dirty="0"/>
              <a:t>, e.g. (</a:t>
            </a:r>
            <a:r>
              <a:rPr lang="en-US" strike="sngStrike" dirty="0" err="1"/>
              <a:t>nameLast</a:t>
            </a:r>
            <a:r>
              <a:rPr lang="en-US" strike="sngStrike" dirty="0"/>
              <a:t> = ‘Ferguson’) AND (ab &gt; 500)</a:t>
            </a:r>
          </a:p>
          <a:p>
            <a:pPr lvl="1">
              <a:lnSpc>
                <a:spcPct val="120000"/>
              </a:lnSpc>
              <a:spcBef>
                <a:spcPts val="0"/>
              </a:spcBef>
              <a:spcAft>
                <a:spcPts val="300"/>
              </a:spcAft>
            </a:pPr>
            <a:r>
              <a:rPr lang="en-US" strike="sngStrike" dirty="0"/>
              <a:t>CNF allows using a matching index for the access path.</a:t>
            </a:r>
          </a:p>
          <a:p>
            <a:pPr>
              <a:lnSpc>
                <a:spcPct val="120000"/>
              </a:lnSpc>
              <a:spcBef>
                <a:spcPts val="0"/>
              </a:spcBef>
              <a:spcAft>
                <a:spcPts val="300"/>
              </a:spcAft>
            </a:pPr>
            <a:r>
              <a:rPr lang="en-US" dirty="0"/>
              <a:t>The engine can select a </a:t>
            </a:r>
            <a:r>
              <a:rPr lang="en-US" i="1" dirty="0"/>
              <a:t>matching index</a:t>
            </a:r>
            <a:r>
              <a:rPr lang="en-US" dirty="0"/>
              <a:t> </a:t>
            </a:r>
          </a:p>
          <a:p>
            <a:pPr lvl="1">
              <a:lnSpc>
                <a:spcPct val="120000"/>
              </a:lnSpc>
              <a:spcBef>
                <a:spcPts val="0"/>
              </a:spcBef>
              <a:spcAft>
                <a:spcPts val="300"/>
              </a:spcAft>
            </a:pPr>
            <a:r>
              <a:rPr lang="en-US" dirty="0">
                <a:solidFill>
                  <a:srgbClr val="FF0000"/>
                </a:solidFill>
              </a:rPr>
              <a:t>A Hash Index on (c1,c2,c3) if the condition is c1=x AND c2=y AND c3=z</a:t>
            </a:r>
            <a:r>
              <a:rPr lang="en-US" dirty="0"/>
              <a:t>.</a:t>
            </a:r>
          </a:p>
          <a:p>
            <a:pPr lvl="1">
              <a:lnSpc>
                <a:spcPct val="120000"/>
              </a:lnSpc>
              <a:spcBef>
                <a:spcPts val="0"/>
              </a:spcBef>
              <a:spcAft>
                <a:spcPts val="300"/>
              </a:spcAft>
            </a:pPr>
            <a:r>
              <a:rPr lang="en-US" strike="sngStrike" dirty="0"/>
              <a:t>A Tree Index if the condition is (can be ordered as)</a:t>
            </a:r>
          </a:p>
          <a:p>
            <a:pPr lvl="2">
              <a:lnSpc>
                <a:spcPct val="120000"/>
              </a:lnSpc>
              <a:spcBef>
                <a:spcPts val="0"/>
              </a:spcBef>
              <a:spcAft>
                <a:spcPts val="300"/>
              </a:spcAft>
            </a:pPr>
            <a:r>
              <a:rPr lang="en-US" strike="sngStrike" dirty="0"/>
              <a:t>c1 op value</a:t>
            </a:r>
          </a:p>
          <a:p>
            <a:pPr lvl="2">
              <a:lnSpc>
                <a:spcPct val="120000"/>
              </a:lnSpc>
              <a:spcBef>
                <a:spcPts val="0"/>
              </a:spcBef>
              <a:spcAft>
                <a:spcPts val="300"/>
              </a:spcAft>
            </a:pPr>
            <a:r>
              <a:rPr lang="en-US" strike="sngStrike" dirty="0"/>
              <a:t>c1 op x AND/OR c2 op y</a:t>
            </a:r>
          </a:p>
          <a:p>
            <a:pPr lvl="2">
              <a:lnSpc>
                <a:spcPct val="120000"/>
              </a:lnSpc>
              <a:spcBef>
                <a:spcPts val="0"/>
              </a:spcBef>
              <a:spcAft>
                <a:spcPts val="300"/>
              </a:spcAft>
            </a:pPr>
            <a:r>
              <a:rPr lang="mr-IN" strike="sngStrike" dirty="0"/>
              <a:t>…</a:t>
            </a:r>
            <a:r>
              <a:rPr lang="en-US" strike="sngStrike" dirty="0"/>
              <a:t> </a:t>
            </a:r>
            <a:r>
              <a:rPr lang="mr-IN" strike="sngStrike" dirty="0"/>
              <a:t>…</a:t>
            </a:r>
            <a:endParaRPr lang="en-US" strike="sngStrike" dirty="0"/>
          </a:p>
          <a:p>
            <a:pPr lvl="1">
              <a:lnSpc>
                <a:spcPct val="120000"/>
              </a:lnSpc>
              <a:spcBef>
                <a:spcPts val="0"/>
              </a:spcBef>
              <a:spcAft>
                <a:spcPts val="300"/>
              </a:spcAft>
            </a:pPr>
            <a:r>
              <a:rPr lang="en-US" dirty="0"/>
              <a:t>Many indexes may match, and the engine chooses the </a:t>
            </a:r>
            <a:r>
              <a:rPr lang="en-US" i="1" dirty="0"/>
              <a:t>most selective match</a:t>
            </a:r>
            <a:br>
              <a:rPr lang="en-US" i="1" dirty="0"/>
            </a:br>
            <a:r>
              <a:rPr lang="en-US" dirty="0"/>
              <a:t>(number of tuples or blocks) that match.</a:t>
            </a:r>
            <a:br>
              <a:rPr lang="en-US" dirty="0"/>
            </a:br>
            <a:endParaRPr lang="en-US" dirty="0"/>
          </a:p>
        </p:txBody>
      </p:sp>
      <p:sp>
        <p:nvSpPr>
          <p:cNvPr id="4" name="TextBox 3">
            <a:extLst>
              <a:ext uri="{FF2B5EF4-FFF2-40B4-BE49-F238E27FC236}">
                <a16:creationId xmlns:a16="http://schemas.microsoft.com/office/drawing/2014/main" id="{59759F53-B473-BA47-9EE3-DBFAE9C2FABF}"/>
              </a:ext>
            </a:extLst>
          </p:cNvPr>
          <p:cNvSpPr txBox="1"/>
          <p:nvPr/>
        </p:nvSpPr>
        <p:spPr>
          <a:xfrm>
            <a:off x="5715000" y="3333750"/>
            <a:ext cx="2897460"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FF0000"/>
                </a:solidFill>
              </a:rPr>
              <a:t>HW 2 implements simple indexes</a:t>
            </a:r>
            <a:br>
              <a:rPr lang="en-US" sz="1400" dirty="0">
                <a:solidFill>
                  <a:srgbClr val="FF0000"/>
                </a:solidFill>
              </a:rPr>
            </a:br>
            <a:r>
              <a:rPr lang="en-US" sz="1400" dirty="0">
                <a:solidFill>
                  <a:srgbClr val="FF0000"/>
                </a:solidFill>
              </a:rPr>
              <a:t>using dictionaries.</a:t>
            </a:r>
          </a:p>
          <a:p>
            <a:pPr marL="285750" indent="-285750">
              <a:buFont typeface="Arial" panose="020B0604020202020204" pitchFamily="34" charset="0"/>
              <a:buChar char="•"/>
            </a:pPr>
            <a:r>
              <a:rPr lang="en-US" sz="1400" dirty="0">
                <a:solidFill>
                  <a:srgbClr val="FF0000"/>
                </a:solidFill>
              </a:rPr>
              <a:t>Dictionaries use hash indexes.</a:t>
            </a:r>
          </a:p>
        </p:txBody>
      </p:sp>
    </p:spTree>
    <p:extLst>
      <p:ext uri="{BB962C8B-B14F-4D97-AF65-F5344CB8AC3E}">
        <p14:creationId xmlns:p14="http://schemas.microsoft.com/office/powerpoint/2010/main" val="2852777951"/>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on Changing Data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9144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Basic INSERT, UPDATE, DELETE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0723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2155923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406663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282527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Questions, comments, discussion.</a:t>
            </a:r>
          </a:p>
          <a:p>
            <a:pPr lvl="1">
              <a:spcBef>
                <a:spcPts val="0"/>
              </a:spcBef>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6000" y="1276350"/>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89554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228600" y="851558"/>
            <a:ext cx="8610599" cy="4083581"/>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a:p>
            <a:pPr>
              <a:tabLst>
                <a:tab pos="903685" algn="l"/>
                <a:tab pos="1418035" algn="l"/>
              </a:tabLst>
            </a:pPr>
            <a:r>
              <a:rPr lang="en-US" altLang="en-US" dirty="0">
                <a:solidFill>
                  <a:srgbClr val="FF0000"/>
                </a:solidFill>
              </a:rPr>
              <a:t>The base format is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values (v11, v12, ..., v1n), (v21, v22, ..., v2n), ...</a:t>
            </a:r>
          </a:p>
          <a:p>
            <a:pPr lvl="1">
              <a:tabLst>
                <a:tab pos="903685" algn="l"/>
                <a:tab pos="1418035" algn="l"/>
              </a:tabLst>
            </a:pPr>
            <a:r>
              <a:rPr lang="en-US" altLang="en-US" dirty="0">
                <a:solidFill>
                  <a:srgbClr val="FF0000"/>
                </a:solidFill>
              </a:rPr>
              <a:t>c1, c2, ... is a list of column names in any order.</a:t>
            </a:r>
          </a:p>
          <a:p>
            <a:pPr lvl="1">
              <a:tabLst>
                <a:tab pos="903685" algn="l"/>
                <a:tab pos="1418035" algn="l"/>
              </a:tabLst>
            </a:pPr>
            <a:r>
              <a:rPr lang="en-US" altLang="en-US" dirty="0">
                <a:solidFill>
                  <a:srgbClr val="FF0000"/>
                </a:solidFill>
              </a:rPr>
              <a:t>(vi1, vi2, ... is a list of the corresponding column values.</a:t>
            </a:r>
          </a:p>
          <a:p>
            <a:pPr>
              <a:tabLst>
                <a:tab pos="903685" algn="l"/>
                <a:tab pos="1418035" algn="l"/>
              </a:tabLst>
            </a:pPr>
            <a:r>
              <a:rPr lang="en-US" altLang="en-US" dirty="0">
                <a:solidFill>
                  <a:srgbClr val="FF0000"/>
                </a:solidFill>
              </a:rPr>
              <a:t>There is also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SELECT ... ..., where the select statement</a:t>
            </a:r>
            <a:br>
              <a:rPr lang="en-US" altLang="en-US" dirty="0">
                <a:solidFill>
                  <a:srgbClr val="FF0000"/>
                </a:solidFill>
              </a:rPr>
            </a:br>
            <a:r>
              <a:rPr lang="en-US" altLang="en-US" dirty="0">
                <a:solidFill>
                  <a:srgbClr val="FF0000"/>
                </a:solidFill>
              </a:rPr>
              <a:t>produces a table compatible with the column list.</a:t>
            </a:r>
          </a:p>
          <a:p>
            <a:pPr>
              <a:buNone/>
              <a:tabLst>
                <a:tab pos="903685" algn="l"/>
                <a:tab pos="1418035" algn="l"/>
              </a:tabLst>
            </a:pPr>
            <a:endParaRPr lang="en-US" altLang="en-US" dirty="0"/>
          </a:p>
        </p:txBody>
      </p:sp>
    </p:spTree>
    <p:extLst>
      <p:ext uri="{BB962C8B-B14F-4D97-AF65-F5344CB8AC3E}">
        <p14:creationId xmlns:p14="http://schemas.microsoft.com/office/powerpoint/2010/main" val="2206757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3445314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231740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3401510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1832526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898960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39135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0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52400" y="6667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 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4172502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 and HW4 – Incremental Project</a:t>
            </a:r>
            <a:br>
              <a:rPr lang="en-US" altLang="en-US" sz="2800" i="1" dirty="0">
                <a:solidFill>
                  <a:schemeClr val="bg1"/>
                </a:solidFill>
              </a:rPr>
            </a:br>
            <a:r>
              <a:rPr lang="en-US" altLang="en-US" sz="2800" i="1" dirty="0">
                <a:solidFill>
                  <a:schemeClr val="bg1"/>
                </a:solidFill>
              </a:rPr>
              <a:t>My Example</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886529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academic operations in a university.</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(Will only cover this now).</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 – Modified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804059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1266863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1707859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653570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276350"/>
            <a:ext cx="8839200" cy="1143000"/>
          </a:xfrm>
        </p:spPr>
        <p:txBody>
          <a:bodyPr/>
          <a:lstStyle/>
          <a:p>
            <a:pPr marL="0" indent="0" algn="ctr">
              <a:buNone/>
            </a:pPr>
            <a:r>
              <a:rPr lang="en-US" sz="4800" dirty="0"/>
              <a:t>Switch to Notebook</a:t>
            </a:r>
            <a:br>
              <a:rPr lang="en-US" sz="4800" dirty="0"/>
            </a:br>
            <a:r>
              <a:rPr lang="en-US" sz="4800" dirty="0"/>
              <a:t>and</a:t>
            </a:r>
            <a:br>
              <a:rPr lang="en-US" sz="4800" dirty="0"/>
            </a:br>
            <a:r>
              <a:rPr lang="en-US" sz="4800" dirty="0"/>
              <a:t>Code.</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
        <p:nvSpPr>
          <p:cNvPr id="4" name="TextBox 3">
            <a:extLst>
              <a:ext uri="{FF2B5EF4-FFF2-40B4-BE49-F238E27FC236}">
                <a16:creationId xmlns:a16="http://schemas.microsoft.com/office/drawing/2014/main" id="{B64F26F5-C172-B64F-8F74-60F1232734AA}"/>
              </a:ext>
            </a:extLst>
          </p:cNvPr>
          <p:cNvSpPr txBox="1"/>
          <p:nvPr/>
        </p:nvSpPr>
        <p:spPr>
          <a:xfrm>
            <a:off x="304800" y="2495550"/>
            <a:ext cx="2099101" cy="923330"/>
          </a:xfrm>
          <a:prstGeom prst="rect">
            <a:avLst/>
          </a:prstGeom>
          <a:noFill/>
        </p:spPr>
        <p:txBody>
          <a:bodyPr wrap="none" rtlCol="0">
            <a:spAutoFit/>
          </a:bodyPr>
          <a:lstStyle/>
          <a:p>
            <a:pPr marL="285750" indent="-285750">
              <a:buFont typeface="Arial" panose="020B0604020202020204" pitchFamily="34" charset="0"/>
              <a:buChar char="•"/>
            </a:pPr>
            <a:r>
              <a:rPr lang="en-US" dirty="0"/>
              <a:t>Angular project</a:t>
            </a:r>
          </a:p>
          <a:p>
            <a:pPr marL="285750" indent="-285750">
              <a:buFont typeface="Arial" panose="020B0604020202020204" pitchFamily="34" charset="0"/>
              <a:buChar char="•"/>
            </a:pPr>
            <a:r>
              <a:rPr lang="en-US" dirty="0" err="1"/>
              <a:t>OpenAPI</a:t>
            </a:r>
            <a:endParaRPr lang="en-US" dirty="0"/>
          </a:p>
          <a:p>
            <a:pPr marL="285750" indent="-285750">
              <a:buFont typeface="Arial" panose="020B0604020202020204" pitchFamily="34" charset="0"/>
              <a:buChar char="•"/>
            </a:pPr>
            <a:r>
              <a:rPr lang="en-US" dirty="0"/>
              <a:t>Application code</a:t>
            </a:r>
          </a:p>
        </p:txBody>
      </p:sp>
    </p:spTree>
    <p:extLst>
      <p:ext uri="{BB962C8B-B14F-4D97-AF65-F5344CB8AC3E}">
        <p14:creationId xmlns:p14="http://schemas.microsoft.com/office/powerpoint/2010/main" val="3603408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Common Table Expressions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513618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My HW3 and HW4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50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Views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103981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6"/>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1112839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3"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solidFill>
                  <a:srgbClr val="FF0000"/>
                </a:solidFill>
              </a:rPr>
              <a:t>Rather, a view definition causes the saving of an expression; the expression is substituted into queries using the view.</a:t>
            </a:r>
          </a:p>
        </p:txBody>
      </p:sp>
      <p:sp>
        <p:nvSpPr>
          <p:cNvPr id="2" name="TextBox 1">
            <a:extLst>
              <a:ext uri="{FF2B5EF4-FFF2-40B4-BE49-F238E27FC236}">
                <a16:creationId xmlns:a16="http://schemas.microsoft.com/office/drawing/2014/main" id="{2B86CFDE-6137-BE47-841F-6A46C5C94812}"/>
              </a:ext>
            </a:extLst>
          </p:cNvPr>
          <p:cNvSpPr txBox="1"/>
          <p:nvPr/>
        </p:nvSpPr>
        <p:spPr>
          <a:xfrm>
            <a:off x="533400" y="3943350"/>
            <a:ext cx="71688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created a view that summarizes player performance by team and year.</a:t>
            </a:r>
          </a:p>
          <a:p>
            <a:pPr marL="285750" indent="-285750">
              <a:buFont typeface="Arial" panose="020B0604020202020204" pitchFamily="34" charset="0"/>
              <a:buChar char="•"/>
            </a:pPr>
            <a:r>
              <a:rPr lang="en-US" dirty="0">
                <a:solidFill>
                  <a:srgbClr val="FF0000"/>
                </a:solidFill>
              </a:rPr>
              <a:t>This requires GROUP BY to eliminates stints and JOIN.</a:t>
            </a:r>
          </a:p>
        </p:txBody>
      </p:sp>
    </p:spTree>
    <p:extLst>
      <p:ext uri="{BB962C8B-B14F-4D97-AF65-F5344CB8AC3E}">
        <p14:creationId xmlns:p14="http://schemas.microsoft.com/office/powerpoint/2010/main" val="2889337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09E01-D8A7-8B48-A431-A8AAECC2D58E}"/>
              </a:ext>
            </a:extLst>
          </p:cNvPr>
          <p:cNvPicPr>
            <a:picLocks noChangeAspect="1"/>
          </p:cNvPicPr>
          <p:nvPr/>
        </p:nvPicPr>
        <p:blipFill>
          <a:blip r:embed="rId2"/>
          <a:stretch>
            <a:fillRect/>
          </a:stretch>
        </p:blipFill>
        <p:spPr>
          <a:xfrm>
            <a:off x="5638800" y="1217157"/>
            <a:ext cx="3384395" cy="3372499"/>
          </a:xfrm>
          <a:prstGeom prst="rect">
            <a:avLst/>
          </a:prstGeom>
        </p:spPr>
      </p:pic>
      <p:sp>
        <p:nvSpPr>
          <p:cNvPr id="2" name="Content Placeholder 1">
            <a:extLst>
              <a:ext uri="{FF2B5EF4-FFF2-40B4-BE49-F238E27FC236}">
                <a16:creationId xmlns:a16="http://schemas.microsoft.com/office/drawing/2014/main" id="{6A72186F-AD1D-294C-B467-8A200229B996}"/>
              </a:ext>
            </a:extLst>
          </p:cNvPr>
          <p:cNvSpPr>
            <a:spLocks noGrp="1"/>
          </p:cNvSpPr>
          <p:nvPr>
            <p:ph idx="1"/>
          </p:nvPr>
        </p:nvSpPr>
        <p:spPr>
          <a:xfrm>
            <a:off x="152400" y="535259"/>
            <a:ext cx="8839200" cy="443198"/>
          </a:xfrm>
        </p:spPr>
        <p:txBody>
          <a:bodyPr/>
          <a:lstStyle/>
          <a:p>
            <a:r>
              <a:rPr lang="en-US" dirty="0"/>
              <a:t>SELECT * FROM </a:t>
            </a:r>
            <a:r>
              <a:rPr lang="en-US" dirty="0" err="1"/>
              <a:t>lahmansbaseballdb.team_player_year_summary</a:t>
            </a:r>
            <a:r>
              <a:rPr lang="en-US" dirty="0"/>
              <a:t>;</a:t>
            </a:r>
          </a:p>
          <a:p>
            <a:r>
              <a:rPr lang="en-US" dirty="0"/>
              <a:t>Looks like a simple query, but ... is pretty complicated under the covers.</a:t>
            </a:r>
          </a:p>
        </p:txBody>
      </p:sp>
      <p:sp>
        <p:nvSpPr>
          <p:cNvPr id="3" name="Title 2">
            <a:extLst>
              <a:ext uri="{FF2B5EF4-FFF2-40B4-BE49-F238E27FC236}">
                <a16:creationId xmlns:a16="http://schemas.microsoft.com/office/drawing/2014/main" id="{6845A9C6-6AC3-2540-9AEB-6F1648635EAD}"/>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0FD256-376E-274E-9127-2FA107BCA988}"/>
              </a:ext>
            </a:extLst>
          </p:cNvPr>
          <p:cNvPicPr>
            <a:picLocks noChangeAspect="1"/>
          </p:cNvPicPr>
          <p:nvPr/>
        </p:nvPicPr>
        <p:blipFill>
          <a:blip r:embed="rId3"/>
          <a:stretch>
            <a:fillRect/>
          </a:stretch>
        </p:blipFill>
        <p:spPr>
          <a:xfrm>
            <a:off x="155843" y="1352550"/>
            <a:ext cx="4480163" cy="2662313"/>
          </a:xfrm>
          <a:prstGeom prst="rect">
            <a:avLst/>
          </a:prstGeom>
        </p:spPr>
      </p:pic>
      <p:sp>
        <p:nvSpPr>
          <p:cNvPr id="6" name="TextBox 5">
            <a:extLst>
              <a:ext uri="{FF2B5EF4-FFF2-40B4-BE49-F238E27FC236}">
                <a16:creationId xmlns:a16="http://schemas.microsoft.com/office/drawing/2014/main" id="{BFC19F4E-CC72-B74C-A4AE-14F856BFCC00}"/>
              </a:ext>
            </a:extLst>
          </p:cNvPr>
          <p:cNvSpPr txBox="1"/>
          <p:nvPr/>
        </p:nvSpPr>
        <p:spPr>
          <a:xfrm>
            <a:off x="457200" y="4146576"/>
            <a:ext cx="4357155" cy="461665"/>
          </a:xfrm>
          <a:prstGeom prst="rect">
            <a:avLst/>
          </a:prstGeom>
          <a:noFill/>
        </p:spPr>
        <p:txBody>
          <a:bodyPr wrap="none" rtlCol="0">
            <a:spAutoFit/>
          </a:bodyPr>
          <a:lstStyle/>
          <a:p>
            <a:r>
              <a:rPr lang="en-US" sz="2400" dirty="0">
                <a:solidFill>
                  <a:srgbClr val="FF0000"/>
                </a:solidFill>
              </a:rPr>
              <a:t>(Show view creating in notebook)</a:t>
            </a:r>
          </a:p>
        </p:txBody>
      </p:sp>
    </p:spTree>
    <p:extLst>
      <p:ext uri="{BB962C8B-B14F-4D97-AF65-F5344CB8AC3E}">
        <p14:creationId xmlns:p14="http://schemas.microsoft.com/office/powerpoint/2010/main" val="3838108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72F0F-F3E6-2348-9403-0DF750ECBAB2}"/>
              </a:ext>
            </a:extLst>
          </p:cNvPr>
          <p:cNvSpPr>
            <a:spLocks noGrp="1"/>
          </p:cNvSpPr>
          <p:nvPr>
            <p:ph type="title"/>
          </p:nvPr>
        </p:nvSpPr>
        <p:spPr/>
        <p:txBody>
          <a:bodyPr/>
          <a:lstStyle/>
          <a:p>
            <a:r>
              <a:rPr lang="en-US" dirty="0"/>
              <a:t>Views</a:t>
            </a:r>
          </a:p>
        </p:txBody>
      </p:sp>
      <p:pic>
        <p:nvPicPr>
          <p:cNvPr id="4" name="Picture 3">
            <a:extLst>
              <a:ext uri="{FF2B5EF4-FFF2-40B4-BE49-F238E27FC236}">
                <a16:creationId xmlns:a16="http://schemas.microsoft.com/office/drawing/2014/main" id="{210D1B23-7450-D740-BCC9-6D488B48D35E}"/>
              </a:ext>
            </a:extLst>
          </p:cNvPr>
          <p:cNvPicPr>
            <a:picLocks noChangeAspect="1"/>
          </p:cNvPicPr>
          <p:nvPr/>
        </p:nvPicPr>
        <p:blipFill>
          <a:blip r:embed="rId2"/>
          <a:stretch>
            <a:fillRect/>
          </a:stretch>
        </p:blipFill>
        <p:spPr>
          <a:xfrm>
            <a:off x="616430" y="1316093"/>
            <a:ext cx="7086600" cy="3313057"/>
          </a:xfrm>
          <a:prstGeom prst="rect">
            <a:avLst/>
          </a:prstGeom>
        </p:spPr>
      </p:pic>
      <p:sp>
        <p:nvSpPr>
          <p:cNvPr id="5" name="TextBox 4">
            <a:extLst>
              <a:ext uri="{FF2B5EF4-FFF2-40B4-BE49-F238E27FC236}">
                <a16:creationId xmlns:a16="http://schemas.microsoft.com/office/drawing/2014/main" id="{4F8A3261-019A-2046-86C7-A7910E457AC0}"/>
              </a:ext>
            </a:extLst>
          </p:cNvPr>
          <p:cNvSpPr txBox="1"/>
          <p:nvPr/>
        </p:nvSpPr>
        <p:spPr>
          <a:xfrm>
            <a:off x="616430" y="464707"/>
            <a:ext cx="6733638"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Defining the view enables separation of roles/concerns.</a:t>
            </a:r>
          </a:p>
          <a:p>
            <a:pPr marL="285750" indent="-285750">
              <a:buFont typeface="Arial" panose="020B0604020202020204" pitchFamily="34" charset="0"/>
              <a:buChar char="•"/>
            </a:pPr>
            <a:r>
              <a:rPr lang="en-US" sz="1600" dirty="0"/>
              <a:t>Someone building a web application does not also need to be a SQL expert.</a:t>
            </a:r>
          </a:p>
          <a:p>
            <a:pPr marL="285750" indent="-285750">
              <a:buFont typeface="Arial" panose="020B0604020202020204" pitchFamily="34" charset="0"/>
              <a:buChar char="•"/>
            </a:pPr>
            <a:r>
              <a:rPr lang="en-US" sz="1600" dirty="0"/>
              <a:t>SQL expert provides views that simply development of other components.</a:t>
            </a:r>
          </a:p>
        </p:txBody>
      </p:sp>
    </p:spTree>
    <p:extLst>
      <p:ext uri="{BB962C8B-B14F-4D97-AF65-F5344CB8AC3E}">
        <p14:creationId xmlns:p14="http://schemas.microsoft.com/office/powerpoint/2010/main" val="4150623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buClr>
                <a:srgbClr val="CC3300"/>
              </a:buClr>
              <a:buSzPct val="90000"/>
            </a:pPr>
            <a:r>
              <a:rPr kumimoji="1" lang="en-US" altLang="en-US" sz="1800" b="1">
                <a:solidFill>
                  <a:srgbClr val="000000"/>
                </a:solidFill>
              </a:rPr>
              <a:t>	</a:t>
            </a:r>
          </a:p>
        </p:txBody>
      </p:sp>
    </p:spTree>
    <p:extLst>
      <p:ext uri="{BB962C8B-B14F-4D97-AF65-F5344CB8AC3E}">
        <p14:creationId xmlns:p14="http://schemas.microsoft.com/office/powerpoint/2010/main" val="3465255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3"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162144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3"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828706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b="1" dirty="0">
                <a:solidFill>
                  <a:srgbClr val="000000"/>
                </a:solidFill>
              </a:rPr>
              <a:t>create view </a:t>
            </a:r>
            <a:r>
              <a:rPr kumimoji="1" lang="en-US" altLang="en-US" sz="1275" b="1" i="1" dirty="0">
                <a:solidFill>
                  <a:srgbClr val="002060"/>
                </a:solidFill>
                <a:latin typeface="Helvetica"/>
              </a:rPr>
              <a:t>physics_fall_2017_watson</a:t>
            </a:r>
            <a:r>
              <a:rPr lang="en-US" altLang="en-US" sz="1275" b="1" i="1" dirty="0">
                <a:solidFill>
                  <a:srgbClr val="002060"/>
                </a:solidFill>
              </a:rPr>
              <a:t> </a:t>
            </a:r>
            <a:r>
              <a:rPr lang="en-US" altLang="en-US" sz="1275" b="1" dirty="0">
                <a:solidFill>
                  <a:srgbClr val="000000"/>
                </a:solidFill>
              </a:rPr>
              <a:t>as</a:t>
            </a:r>
          </a:p>
          <a:p>
            <a:pPr defTabSz="685800" eaLnBrk="0" hangingPunct="0"/>
            <a:r>
              <a:rPr lang="en-US" altLang="en-US" sz="1275" dirty="0">
                <a:solidFill>
                  <a:srgbClr val="000000"/>
                </a:solidFill>
              </a:rPr>
              <a:t>    </a:t>
            </a:r>
            <a:r>
              <a:rPr lang="en-US" altLang="en-US" sz="1275" b="1" dirty="0">
                <a:solidFill>
                  <a:srgbClr val="000000"/>
                </a:solidFill>
              </a:rPr>
              <a:t>select </a:t>
            </a:r>
            <a:r>
              <a:rPr lang="en-US" altLang="en-US" sz="1275" i="1" dirty="0" err="1">
                <a:solidFill>
                  <a:srgbClr val="000000"/>
                </a:solidFill>
              </a:rPr>
              <a:t>course_id</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dirty="0">
                <a:solidFill>
                  <a:srgbClr val="000000"/>
                </a:solidFill>
              </a:rPr>
              <a:t>(</a:t>
            </a:r>
            <a:r>
              <a:rPr lang="en-US" altLang="en-US" sz="1275" b="1" dirty="0">
                <a:solidFill>
                  <a:srgbClr val="000000"/>
                </a:solidFill>
              </a:rPr>
              <a:t>select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dirty="0">
                <a:solidFill>
                  <a:srgbClr val="000000"/>
                </a:solidFill>
              </a:rPr>
              <a:t>, </a:t>
            </a:r>
            <a:r>
              <a:rPr lang="en-US" altLang="en-US" sz="1275" i="1" dirty="0">
                <a:solidFill>
                  <a:srgbClr val="000000"/>
                </a:solidFill>
              </a:rPr>
              <a:t>building</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i="1" dirty="0">
                <a:solidFill>
                  <a:srgbClr val="000000"/>
                </a:solidFill>
              </a:rPr>
              <a:t>course</a:t>
            </a:r>
            <a:r>
              <a:rPr lang="en-US" altLang="en-US" sz="1275" dirty="0">
                <a:solidFill>
                  <a:srgbClr val="000000"/>
                </a:solidFill>
              </a:rPr>
              <a:t>, </a:t>
            </a:r>
            <a:r>
              <a:rPr lang="en-US" altLang="en-US" sz="1275" i="1" dirty="0">
                <a:solidFill>
                  <a:srgbClr val="000000"/>
                </a:solidFill>
              </a:rPr>
              <a:t>section</a:t>
            </a:r>
          </a:p>
          <a:p>
            <a:pPr defTabSz="685800" eaLnBrk="0" hangingPunct="0"/>
            <a:r>
              <a:rPr lang="en-US" altLang="en-US" sz="1275" b="1" dirty="0">
                <a:solidFill>
                  <a:srgbClr val="000000"/>
                </a:solidFill>
              </a:rPr>
              <a:t>          where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i="1" dirty="0">
                <a:solidFill>
                  <a:srgbClr val="000000"/>
                </a:solidFill>
              </a:rPr>
              <a:t> </a:t>
            </a:r>
            <a:r>
              <a:rPr lang="en-US" altLang="en-US" sz="1275" dirty="0">
                <a:solidFill>
                  <a:srgbClr val="000000"/>
                </a:solidFill>
              </a:rPr>
              <a:t>=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course_id</a:t>
            </a:r>
            <a:endParaRPr lang="en-US" altLang="en-US" sz="1275" i="1" dirty="0">
              <a:solidFill>
                <a:srgbClr val="000000"/>
              </a:solidFill>
            </a:endParaRPr>
          </a:p>
          <a:p>
            <a:pPr defTabSz="685800" eaLnBrk="0" hangingPunct="0"/>
            <a:r>
              <a:rPr lang="en-US" altLang="en-US" sz="1275" b="1" dirty="0">
                <a:solidFill>
                  <a:srgbClr val="000000"/>
                </a:solidFill>
              </a:rPr>
              <a:t>               and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dept_name</a:t>
            </a:r>
            <a:r>
              <a:rPr lang="en-US" altLang="en-US" sz="1275" i="1" dirty="0">
                <a:solidFill>
                  <a:srgbClr val="000000"/>
                </a:solidFill>
              </a:rPr>
              <a:t> </a:t>
            </a:r>
            <a:r>
              <a:rPr lang="en-US" altLang="en-US" sz="1275" dirty="0">
                <a:solidFill>
                  <a:srgbClr val="000000"/>
                </a:solidFill>
              </a:rPr>
              <a:t>= 'Physics'</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semester</a:t>
            </a:r>
            <a:r>
              <a:rPr lang="en-US" altLang="en-US" sz="1275" i="1" dirty="0">
                <a:solidFill>
                  <a:srgbClr val="000000"/>
                </a:solidFill>
              </a:rPr>
              <a:t> </a:t>
            </a:r>
            <a:r>
              <a:rPr lang="en-US" altLang="en-US" sz="1275" dirty="0">
                <a:solidFill>
                  <a:srgbClr val="000000"/>
                </a:solidFill>
              </a:rPr>
              <a:t>= 'Fall'</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year</a:t>
            </a:r>
            <a:r>
              <a:rPr lang="en-US" altLang="en-US" sz="1275" i="1" dirty="0">
                <a:solidFill>
                  <a:srgbClr val="000000"/>
                </a:solidFill>
              </a:rPr>
              <a:t> </a:t>
            </a:r>
            <a:r>
              <a:rPr lang="en-US" altLang="en-US" sz="1275" dirty="0">
                <a:solidFill>
                  <a:srgbClr val="000000"/>
                </a:solidFill>
              </a:rPr>
              <a:t>= '2017')</a:t>
            </a:r>
          </a:p>
          <a:p>
            <a:pPr defTabSz="685800" eaLnBrk="0" hangingPunct="0"/>
            <a:r>
              <a:rPr lang="en-US" altLang="en-US" sz="1275" b="1" dirty="0">
                <a:solidFill>
                  <a:srgbClr val="000000"/>
                </a:solidFill>
              </a:rPr>
              <a:t>     where </a:t>
            </a:r>
            <a:r>
              <a:rPr lang="en-US" altLang="en-US" sz="1275" i="1" dirty="0">
                <a:solidFill>
                  <a:srgbClr val="000000"/>
                </a:solidFill>
              </a:rPr>
              <a:t>building</a:t>
            </a:r>
            <a:r>
              <a:rPr lang="en-US" altLang="en-US" sz="1275" dirty="0">
                <a:solidFill>
                  <a:srgbClr val="000000"/>
                </a:solidFill>
              </a:rPr>
              <a:t>= 'Watson';</a:t>
            </a:r>
          </a:p>
          <a:p>
            <a:pPr defTabSz="685800" eaLnBrk="0" hangingPunct="0"/>
            <a:endParaRPr lang="en-US" altLang="en-US" sz="1500" dirty="0">
              <a:solidFill>
                <a:srgbClr val="000000"/>
              </a:solidFill>
            </a:endParaRPr>
          </a:p>
        </p:txBody>
      </p:sp>
    </p:spTree>
    <p:extLst>
      <p:ext uri="{BB962C8B-B14F-4D97-AF65-F5344CB8AC3E}">
        <p14:creationId xmlns:p14="http://schemas.microsoft.com/office/powerpoint/2010/main" val="360396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532808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809851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3019717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3" y="901438"/>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5150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3"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959789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3"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694317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CE2B6F-CDDF-2148-B634-12FC67FCB71F}"/>
              </a:ext>
            </a:extLst>
          </p:cNvPr>
          <p:cNvSpPr>
            <a:spLocks noGrp="1"/>
          </p:cNvSpPr>
          <p:nvPr>
            <p:ph idx="1"/>
          </p:nvPr>
        </p:nvSpPr>
        <p:spPr>
          <a:xfrm>
            <a:off x="152400" y="514350"/>
            <a:ext cx="8839200" cy="4114800"/>
          </a:xfrm>
        </p:spPr>
        <p:txBody>
          <a:bodyPr/>
          <a:lstStyle/>
          <a:p>
            <a:r>
              <a:rPr lang="en-US" sz="1600" dirty="0"/>
              <a:t>Realization of one of Codd’s Rules: “</a:t>
            </a:r>
            <a:r>
              <a:rPr lang="en-US" sz="1600" b="1" dirty="0"/>
              <a:t>Rule 5:</a:t>
            </a:r>
            <a:r>
              <a:rPr lang="en-US" sz="1600" dirty="0"/>
              <a:t> The </a:t>
            </a:r>
            <a:r>
              <a:rPr lang="en-US" sz="1600" i="1" dirty="0"/>
              <a:t>comprehensive data sublanguage rule</a:t>
            </a:r>
            <a:r>
              <a:rPr lang="en-US" sz="1600" dirty="0"/>
              <a:t>:</a:t>
            </a:r>
          </a:p>
          <a:p>
            <a:pPr marL="457200" lvl="1" indent="0">
              <a:buNone/>
            </a:pPr>
            <a:r>
              <a:rPr lang="en-US" sz="1400" dirty="0"/>
              <a:t>A relational system may support several languages and various modes of terminal use (for example, the fill-in-the-blanks mode). However, there must be at least one language whose statements are expressible, per some well-defined syntax, as character strings and that is comprehensive in supporting all of the following items:</a:t>
            </a:r>
          </a:p>
          <a:p>
            <a:pPr lvl="2"/>
            <a:r>
              <a:rPr lang="en-US" sz="1200" dirty="0"/>
              <a:t>Data definition.</a:t>
            </a:r>
          </a:p>
          <a:p>
            <a:pPr lvl="2"/>
            <a:r>
              <a:rPr lang="en-US" sz="1200" dirty="0"/>
              <a:t>View definition.</a:t>
            </a:r>
          </a:p>
          <a:p>
            <a:pPr lvl="2"/>
            <a:r>
              <a:rPr lang="en-US" sz="1200" dirty="0"/>
              <a:t>Data manipulation (interactive and by program).</a:t>
            </a:r>
          </a:p>
          <a:p>
            <a:pPr lvl="2"/>
            <a:r>
              <a:rPr lang="en-US" sz="1200" dirty="0"/>
              <a:t>Integrity constraints.</a:t>
            </a:r>
          </a:p>
          <a:p>
            <a:pPr lvl="2"/>
            <a:r>
              <a:rPr lang="en-US" sz="1200" dirty="0"/>
              <a:t>Authorization.</a:t>
            </a:r>
          </a:p>
          <a:p>
            <a:pPr lvl="2"/>
            <a:r>
              <a:rPr lang="en-US" sz="1200" dirty="0"/>
              <a:t>Transaction boundaries (begin, commit and rollback).”</a:t>
            </a:r>
            <a:br>
              <a:rPr lang="en-US" sz="1200" dirty="0"/>
            </a:br>
            <a:endParaRPr lang="en-US" sz="1200" dirty="0"/>
          </a:p>
          <a:p>
            <a:r>
              <a:rPr lang="en-US" sz="1600" dirty="0"/>
              <a:t>Views provide several benefits. Three core benefits are:</a:t>
            </a:r>
          </a:p>
          <a:p>
            <a:pPr marL="800100" lvl="1" indent="-342900">
              <a:buFont typeface="+mj-lt"/>
              <a:buAutoNum type="arabicPeriod"/>
            </a:pPr>
            <a:r>
              <a:rPr lang="en-US" sz="1400" dirty="0"/>
              <a:t>Enabling queries without exposing sensitive information.</a:t>
            </a:r>
          </a:p>
          <a:p>
            <a:pPr marL="800100" lvl="1" indent="-342900">
              <a:buFont typeface="+mj-lt"/>
              <a:buAutoNum type="arabicPeriod"/>
            </a:pPr>
            <a:r>
              <a:rPr lang="en-US" sz="1400" dirty="0"/>
              <a:t>Encapsulation: The underlying data model can evolve without changing apps using views.</a:t>
            </a:r>
          </a:p>
          <a:p>
            <a:pPr marL="800100" lvl="1" indent="-342900">
              <a:buFont typeface="+mj-lt"/>
              <a:buAutoNum type="arabicPeriod"/>
            </a:pPr>
            <a:r>
              <a:rPr lang="en-US" sz="1400" dirty="0"/>
              <a:t>Separation of concerns/Bounded complexity: Developers can be productive without being SQL experts.</a:t>
            </a:r>
            <a:br>
              <a:rPr lang="en-US" sz="1400" dirty="0"/>
            </a:br>
            <a:r>
              <a:rPr lang="en-US" sz="1400" dirty="0"/>
              <a:t>The focus on UI, web application, ... expertise.</a:t>
            </a:r>
          </a:p>
          <a:p>
            <a:pPr lvl="1"/>
            <a:endParaRPr lang="en-US" sz="1400" dirty="0"/>
          </a:p>
          <a:p>
            <a:endParaRPr lang="en-US" sz="1600" dirty="0"/>
          </a:p>
        </p:txBody>
      </p:sp>
      <p:sp>
        <p:nvSpPr>
          <p:cNvPr id="3" name="Title 2">
            <a:extLst>
              <a:ext uri="{FF2B5EF4-FFF2-40B4-BE49-F238E27FC236}">
                <a16:creationId xmlns:a16="http://schemas.microsoft.com/office/drawing/2014/main" id="{B7F69457-9783-FD44-8B79-98197D896A31}"/>
              </a:ext>
            </a:extLst>
          </p:cNvPr>
          <p:cNvSpPr>
            <a:spLocks noGrp="1"/>
          </p:cNvSpPr>
          <p:nvPr>
            <p:ph type="title"/>
          </p:nvPr>
        </p:nvSpPr>
        <p:spPr/>
        <p:txBody>
          <a:bodyPr/>
          <a:lstStyle/>
          <a:p>
            <a:r>
              <a:rPr lang="en-US" dirty="0"/>
              <a:t>View Summary</a:t>
            </a:r>
          </a:p>
        </p:txBody>
      </p:sp>
    </p:spTree>
    <p:extLst>
      <p:ext uri="{BB962C8B-B14F-4D97-AF65-F5344CB8AC3E}">
        <p14:creationId xmlns:p14="http://schemas.microsoft.com/office/powerpoint/2010/main" val="6782666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Constraints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79289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7288"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3B73E13-3569-C24A-BCCE-926EFE0FD2D5}"/>
              </a:ext>
            </a:extLst>
          </p:cNvPr>
          <p:cNvSpPr txBox="1"/>
          <p:nvPr/>
        </p:nvSpPr>
        <p:spPr>
          <a:xfrm>
            <a:off x="101223" y="3447871"/>
            <a:ext cx="3739678" cy="1323439"/>
          </a:xfrm>
          <a:prstGeom prst="rect">
            <a:avLst/>
          </a:prstGeom>
          <a:noFill/>
        </p:spPr>
        <p:txBody>
          <a:bodyPr wrap="none" rtlCol="0">
            <a:spAutoFit/>
          </a:bodyPr>
          <a:lstStyle/>
          <a:p>
            <a:r>
              <a:rPr lang="en-US" sz="1600" dirty="0">
                <a:solidFill>
                  <a:srgbClr val="FF0000"/>
                </a:solidFill>
              </a:rPr>
              <a:t>Note:</a:t>
            </a:r>
          </a:p>
          <a:p>
            <a:pPr marL="285750" indent="-285750">
              <a:buFont typeface="Arial" panose="020B0604020202020204" pitchFamily="34" charset="0"/>
              <a:buChar char="•"/>
            </a:pPr>
            <a:r>
              <a:rPr lang="en-US" sz="1600" dirty="0">
                <a:solidFill>
                  <a:srgbClr val="FF0000"/>
                </a:solidFill>
              </a:rPr>
              <a:t>Integrating constraints as part of data</a:t>
            </a:r>
            <a:br>
              <a:rPr lang="en-US" sz="1600" dirty="0">
                <a:solidFill>
                  <a:srgbClr val="FF0000"/>
                </a:solidFill>
              </a:rPr>
            </a:br>
            <a:r>
              <a:rPr lang="en-US" sz="1600" dirty="0">
                <a:solidFill>
                  <a:srgbClr val="FF0000"/>
                </a:solidFill>
              </a:rPr>
              <a:t>definition is one of the major benefits.</a:t>
            </a:r>
          </a:p>
          <a:p>
            <a:pPr marL="285750" indent="-285750">
              <a:buFont typeface="Arial" panose="020B0604020202020204" pitchFamily="34" charset="0"/>
              <a:buChar char="•"/>
            </a:pPr>
            <a:r>
              <a:rPr lang="en-US" sz="1600" dirty="0">
                <a:solidFill>
                  <a:srgbClr val="FF0000"/>
                </a:solidFill>
              </a:rPr>
              <a:t>Eliminates the need to coordinate code</a:t>
            </a:r>
            <a:br>
              <a:rPr lang="en-US" sz="1600" dirty="0">
                <a:solidFill>
                  <a:srgbClr val="FF0000"/>
                </a:solidFill>
              </a:rPr>
            </a:br>
            <a:r>
              <a:rPr lang="en-US" sz="1600" dirty="0">
                <a:solidFill>
                  <a:srgbClr val="FF0000"/>
                </a:solidFill>
              </a:rPr>
              <a:t>in multiple applications.</a:t>
            </a:r>
          </a:p>
        </p:txBody>
      </p:sp>
      <p:sp>
        <p:nvSpPr>
          <p:cNvPr id="3" name="Can 2">
            <a:extLst>
              <a:ext uri="{FF2B5EF4-FFF2-40B4-BE49-F238E27FC236}">
                <a16:creationId xmlns:a16="http://schemas.microsoft.com/office/drawing/2014/main" id="{82932687-4B9E-A24F-9E35-04F1C45C0F47}"/>
              </a:ext>
            </a:extLst>
          </p:cNvPr>
          <p:cNvSpPr/>
          <p:nvPr/>
        </p:nvSpPr>
        <p:spPr bwMode="auto">
          <a:xfrm>
            <a:off x="4961666" y="3950581"/>
            <a:ext cx="990600" cy="762000"/>
          </a:xfrm>
          <a:prstGeom prst="can">
            <a:avLst/>
          </a:prstGeom>
          <a:solidFill>
            <a:srgbClr val="00B0F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ounded Rectangle 3">
            <a:extLst>
              <a:ext uri="{FF2B5EF4-FFF2-40B4-BE49-F238E27FC236}">
                <a16:creationId xmlns:a16="http://schemas.microsoft.com/office/drawing/2014/main" id="{EE84AF3B-F3EF-AF47-A924-B2C28A90DF89}"/>
              </a:ext>
            </a:extLst>
          </p:cNvPr>
          <p:cNvSpPr/>
          <p:nvPr/>
        </p:nvSpPr>
        <p:spPr bwMode="auto">
          <a:xfrm>
            <a:off x="3669905"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A</a:t>
            </a:r>
          </a:p>
        </p:txBody>
      </p:sp>
      <p:sp>
        <p:nvSpPr>
          <p:cNvPr id="7" name="Rounded Rectangle 6">
            <a:extLst>
              <a:ext uri="{FF2B5EF4-FFF2-40B4-BE49-F238E27FC236}">
                <a16:creationId xmlns:a16="http://schemas.microsoft.com/office/drawing/2014/main" id="{48FE4EB2-12BB-2A48-9992-874EA178BB82}"/>
              </a:ext>
            </a:extLst>
          </p:cNvPr>
          <p:cNvSpPr/>
          <p:nvPr/>
        </p:nvSpPr>
        <p:spPr bwMode="auto">
          <a:xfrm>
            <a:off x="4910019"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B</a:t>
            </a:r>
          </a:p>
        </p:txBody>
      </p:sp>
      <p:sp>
        <p:nvSpPr>
          <p:cNvPr id="8" name="Rounded Rectangle 7">
            <a:extLst>
              <a:ext uri="{FF2B5EF4-FFF2-40B4-BE49-F238E27FC236}">
                <a16:creationId xmlns:a16="http://schemas.microsoft.com/office/drawing/2014/main" id="{60C61097-7F86-6149-8148-69A90285C8FA}"/>
              </a:ext>
            </a:extLst>
          </p:cNvPr>
          <p:cNvSpPr/>
          <p:nvPr/>
        </p:nvSpPr>
        <p:spPr bwMode="auto">
          <a:xfrm>
            <a:off x="6866310" y="2695547"/>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N</a:t>
            </a:r>
          </a:p>
        </p:txBody>
      </p:sp>
      <p:sp>
        <p:nvSpPr>
          <p:cNvPr id="5" name="TextBox 4">
            <a:extLst>
              <a:ext uri="{FF2B5EF4-FFF2-40B4-BE49-F238E27FC236}">
                <a16:creationId xmlns:a16="http://schemas.microsoft.com/office/drawing/2014/main" id="{037A68CA-F04B-9840-BCB0-611D9D9BA501}"/>
              </a:ext>
            </a:extLst>
          </p:cNvPr>
          <p:cNvSpPr txBox="1"/>
          <p:nvPr/>
        </p:nvSpPr>
        <p:spPr>
          <a:xfrm>
            <a:off x="5952266" y="2606598"/>
            <a:ext cx="819455" cy="646331"/>
          </a:xfrm>
          <a:prstGeom prst="rect">
            <a:avLst/>
          </a:prstGeom>
          <a:noFill/>
        </p:spPr>
        <p:txBody>
          <a:bodyPr wrap="none" rtlCol="0">
            <a:spAutoFit/>
          </a:bodyPr>
          <a:lstStyle/>
          <a:p>
            <a:r>
              <a:rPr lang="en-US" dirty="0"/>
              <a:t>...	...</a:t>
            </a:r>
          </a:p>
          <a:p>
            <a:r>
              <a:rPr lang="en-US" dirty="0"/>
              <a:t>...	...</a:t>
            </a:r>
          </a:p>
        </p:txBody>
      </p:sp>
      <p:cxnSp>
        <p:nvCxnSpPr>
          <p:cNvPr id="9" name="Straight Arrow Connector 8">
            <a:extLst>
              <a:ext uri="{FF2B5EF4-FFF2-40B4-BE49-F238E27FC236}">
                <a16:creationId xmlns:a16="http://schemas.microsoft.com/office/drawing/2014/main" id="{826FCCDB-2037-7446-9BB2-0FE84B3BF112}"/>
              </a:ext>
            </a:extLst>
          </p:cNvPr>
          <p:cNvCxnSpPr>
            <a:stCxn id="4" idx="2"/>
          </p:cNvCxnSpPr>
          <p:nvPr/>
        </p:nvCxnSpPr>
        <p:spPr bwMode="auto">
          <a:xfrm>
            <a:off x="4108840" y="3240563"/>
            <a:ext cx="852826" cy="775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CA9F8FB7-4838-FF40-ABC9-A4E9CAF4B494}"/>
              </a:ext>
            </a:extLst>
          </p:cNvPr>
          <p:cNvCxnSpPr>
            <a:cxnSpLocks/>
            <a:stCxn id="7" idx="2"/>
          </p:cNvCxnSpPr>
          <p:nvPr/>
        </p:nvCxnSpPr>
        <p:spPr bwMode="auto">
          <a:xfrm flipH="1">
            <a:off x="5323911" y="3240563"/>
            <a:ext cx="25043" cy="697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B01569-A2DC-AF47-B949-C4CABE2FD50C}"/>
              </a:ext>
            </a:extLst>
          </p:cNvPr>
          <p:cNvCxnSpPr>
            <a:cxnSpLocks/>
          </p:cNvCxnSpPr>
          <p:nvPr/>
        </p:nvCxnSpPr>
        <p:spPr bwMode="auto">
          <a:xfrm flipH="1">
            <a:off x="5783998" y="3228947"/>
            <a:ext cx="1238707" cy="7216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E9F208B3-CE75-1F47-B2AD-34CD0C441A60}"/>
              </a:ext>
            </a:extLst>
          </p:cNvPr>
          <p:cNvSpPr txBox="1"/>
          <p:nvPr/>
        </p:nvSpPr>
        <p:spPr>
          <a:xfrm>
            <a:off x="6324600" y="3938215"/>
            <a:ext cx="2276777" cy="738664"/>
          </a:xfrm>
          <a:prstGeom prst="rect">
            <a:avLst/>
          </a:prstGeom>
          <a:noFill/>
        </p:spPr>
        <p:txBody>
          <a:bodyPr wrap="none" rtlCol="0">
            <a:spAutoFit/>
          </a:bodyPr>
          <a:lstStyle/>
          <a:p>
            <a:r>
              <a:rPr lang="en-US" sz="1400" dirty="0">
                <a:solidFill>
                  <a:srgbClr val="FF0000"/>
                </a:solidFill>
              </a:rPr>
              <a:t>Move integrity rules</a:t>
            </a:r>
          </a:p>
          <a:p>
            <a:pPr marL="285750" indent="-285750">
              <a:buFont typeface="Arial" panose="020B0604020202020204" pitchFamily="34" charset="0"/>
              <a:buChar char="•"/>
            </a:pPr>
            <a:r>
              <a:rPr lang="en-US" sz="1400" dirty="0">
                <a:solidFill>
                  <a:srgbClr val="FF0000"/>
                </a:solidFill>
              </a:rPr>
              <a:t>From multiple programs.</a:t>
            </a:r>
          </a:p>
          <a:p>
            <a:pPr marL="285750" indent="-285750">
              <a:buFont typeface="Arial" panose="020B0604020202020204" pitchFamily="34" charset="0"/>
              <a:buChar char="•"/>
            </a:pPr>
            <a:r>
              <a:rPr lang="en-US" sz="1400" dirty="0">
                <a:solidFill>
                  <a:srgbClr val="FF0000"/>
                </a:solidFill>
              </a:rPr>
              <a:t>To data.</a:t>
            </a:r>
          </a:p>
        </p:txBody>
      </p:sp>
    </p:spTree>
    <p:extLst>
      <p:ext uri="{BB962C8B-B14F-4D97-AF65-F5344CB8AC3E}">
        <p14:creationId xmlns:p14="http://schemas.microsoft.com/office/powerpoint/2010/main" val="21370531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4032129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61032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39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solidFill>
                  <a:srgbClr val="FF0000"/>
                </a:solidFill>
              </a:rPr>
              <a:t>Candidate keys are permitted to be null </a:t>
            </a:r>
            <a:r>
              <a:rPr kumimoji="0" lang="en-US" altLang="en-US" dirty="0"/>
              <a:t>(in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3750062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16021904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843413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1211976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5090DB85-7B8A-1749-B950-55BCDB16619E}"/>
              </a:ext>
            </a:extLst>
          </p:cNvPr>
          <p:cNvSpPr txBox="1"/>
          <p:nvPr/>
        </p:nvSpPr>
        <p:spPr>
          <a:xfrm>
            <a:off x="457200" y="3665396"/>
            <a:ext cx="7706469"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 do not use cascading, but that is just my preference.</a:t>
            </a:r>
          </a:p>
          <a:p>
            <a:pPr marL="285750" indent="-285750">
              <a:buFont typeface="Arial" panose="020B0604020202020204" pitchFamily="34" charset="0"/>
              <a:buChar char="•"/>
            </a:pPr>
            <a:r>
              <a:rPr lang="en-US" dirty="0">
                <a:solidFill>
                  <a:srgbClr val="FF0000"/>
                </a:solidFill>
              </a:rPr>
              <a:t>I believe that changes should be explicit, not implemented behind the scenes.</a:t>
            </a:r>
          </a:p>
        </p:txBody>
      </p:sp>
    </p:spTree>
    <p:extLst>
      <p:ext uri="{BB962C8B-B14F-4D97-AF65-F5344CB8AC3E}">
        <p14:creationId xmlns:p14="http://schemas.microsoft.com/office/powerpoint/2010/main" val="1342662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69"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
        <p:nvSpPr>
          <p:cNvPr id="2" name="TextBox 1">
            <a:extLst>
              <a:ext uri="{FF2B5EF4-FFF2-40B4-BE49-F238E27FC236}">
                <a16:creationId xmlns:a16="http://schemas.microsoft.com/office/drawing/2014/main" id="{D1EB7C49-047F-4746-8A12-792F5F809C0F}"/>
              </a:ext>
            </a:extLst>
          </p:cNvPr>
          <p:cNvSpPr txBox="1"/>
          <p:nvPr/>
        </p:nvSpPr>
        <p:spPr>
          <a:xfrm>
            <a:off x="457200" y="4552950"/>
            <a:ext cx="4498796" cy="369332"/>
          </a:xfrm>
          <a:prstGeom prst="rect">
            <a:avLst/>
          </a:prstGeom>
          <a:noFill/>
        </p:spPr>
        <p:txBody>
          <a:bodyPr wrap="none" rtlCol="0">
            <a:spAutoFit/>
          </a:bodyPr>
          <a:lstStyle/>
          <a:p>
            <a:r>
              <a:rPr lang="en-US" dirty="0">
                <a:solidFill>
                  <a:srgbClr val="FF0000"/>
                </a:solidFill>
              </a:rPr>
              <a:t>Note: Do not worry about transaction for now.</a:t>
            </a:r>
          </a:p>
        </p:txBody>
      </p:sp>
    </p:spTree>
    <p:extLst>
      <p:ext uri="{BB962C8B-B14F-4D97-AF65-F5344CB8AC3E}">
        <p14:creationId xmlns:p14="http://schemas.microsoft.com/office/powerpoint/2010/main" val="2606765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A66D1D2C-90DE-A442-8DFF-89E5B4A6BFE4}"/>
              </a:ext>
            </a:extLst>
          </p:cNvPr>
          <p:cNvSpPr txBox="1"/>
          <p:nvPr/>
        </p:nvSpPr>
        <p:spPr>
          <a:xfrm>
            <a:off x="533400" y="3562350"/>
            <a:ext cx="7037247"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Not all databases support complex check conditions.</a:t>
            </a:r>
          </a:p>
          <a:p>
            <a:pPr marL="285750" indent="-285750">
              <a:buFont typeface="Arial" panose="020B0604020202020204" pitchFamily="34" charset="0"/>
              <a:buChar char="•"/>
            </a:pPr>
            <a:r>
              <a:rPr lang="en-US" dirty="0">
                <a:solidFill>
                  <a:srgbClr val="FF0000"/>
                </a:solidFill>
              </a:rPr>
              <a:t>You can use triggers, which we will cover, to implement more complex</a:t>
            </a:r>
            <a:br>
              <a:rPr lang="en-US" dirty="0">
                <a:solidFill>
                  <a:srgbClr val="FF0000"/>
                </a:solidFill>
              </a:rPr>
            </a:br>
            <a:r>
              <a:rPr lang="en-US" dirty="0">
                <a:solidFill>
                  <a:srgbClr val="FF0000"/>
                </a:solidFill>
              </a:rPr>
              <a:t>check constraints.</a:t>
            </a:r>
          </a:p>
        </p:txBody>
      </p:sp>
    </p:spTree>
    <p:extLst>
      <p:ext uri="{BB962C8B-B14F-4D97-AF65-F5344CB8AC3E}">
        <p14:creationId xmlns:p14="http://schemas.microsoft.com/office/powerpoint/2010/main" val="3514499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66D96549-9BE6-7F4B-993A-F08D85E27D91}"/>
              </a:ext>
            </a:extLst>
          </p:cNvPr>
          <p:cNvSpPr txBox="1"/>
          <p:nvPr/>
        </p:nvSpPr>
        <p:spPr>
          <a:xfrm>
            <a:off x="685800" y="3790950"/>
            <a:ext cx="6551473" cy="369332"/>
          </a:xfrm>
          <a:prstGeom prst="rect">
            <a:avLst/>
          </a:prstGeom>
          <a:noFill/>
        </p:spPr>
        <p:txBody>
          <a:bodyPr wrap="none" rtlCol="0">
            <a:spAutoFit/>
          </a:bodyPr>
          <a:lstStyle/>
          <a:p>
            <a:r>
              <a:rPr lang="en-US" dirty="0">
                <a:solidFill>
                  <a:srgbClr val="FF0000"/>
                </a:solidFill>
              </a:rPr>
              <a:t>Note: Assertions are inconsistently supported and not that common.</a:t>
            </a:r>
          </a:p>
        </p:txBody>
      </p:sp>
    </p:spTree>
    <p:extLst>
      <p:ext uri="{BB962C8B-B14F-4D97-AF65-F5344CB8AC3E}">
        <p14:creationId xmlns:p14="http://schemas.microsoft.com/office/powerpoint/2010/main" val="492352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4" name="TextBox 3">
            <a:extLst>
              <a:ext uri="{FF2B5EF4-FFF2-40B4-BE49-F238E27FC236}">
                <a16:creationId xmlns:a16="http://schemas.microsoft.com/office/drawing/2014/main" id="{5608764C-6A8D-E24C-976B-BA2F059E40E0}"/>
              </a:ext>
            </a:extLst>
          </p:cNvPr>
          <p:cNvSpPr txBox="1"/>
          <p:nvPr/>
        </p:nvSpPr>
        <p:spPr>
          <a:xfrm>
            <a:off x="749765" y="3257550"/>
            <a:ext cx="6840334" cy="923330"/>
          </a:xfrm>
          <a:prstGeom prst="rect">
            <a:avLst/>
          </a:prstGeom>
          <a:noFill/>
        </p:spPr>
        <p:txBody>
          <a:bodyPr wrap="none" rtlCol="0">
            <a:spAutoFit/>
          </a:bodyPr>
          <a:lstStyle/>
          <a:p>
            <a:r>
              <a:rPr lang="en-US" dirty="0">
                <a:solidFill>
                  <a:srgbClr val="FF0000"/>
                </a:solidFill>
              </a:rPr>
              <a:t>Note:</a:t>
            </a:r>
          </a:p>
          <a:p>
            <a:r>
              <a:rPr lang="en-US" dirty="0">
                <a:solidFill>
                  <a:srgbClr val="FF0000"/>
                </a:solidFill>
              </a:rPr>
              <a:t>Domains and UDTs are an important concept but not as well supported</a:t>
            </a:r>
            <a:br>
              <a:rPr lang="en-US" dirty="0">
                <a:solidFill>
                  <a:srgbClr val="FF0000"/>
                </a:solidFill>
              </a:rPr>
            </a:br>
            <a:r>
              <a:rPr lang="en-US" dirty="0">
                <a:solidFill>
                  <a:srgbClr val="FF0000"/>
                </a:solidFill>
              </a:rPr>
              <a:t>as they should be.</a:t>
            </a:r>
          </a:p>
        </p:txBody>
      </p:sp>
    </p:spTree>
    <p:extLst>
      <p:ext uri="{BB962C8B-B14F-4D97-AF65-F5344CB8AC3E}">
        <p14:creationId xmlns:p14="http://schemas.microsoft.com/office/powerpoint/2010/main" val="2959450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98374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974193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Defining 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9278A1-689D-334D-B798-8F1C1650DDB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517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07449" y="648677"/>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2" name="TextBox 1">
            <a:extLst>
              <a:ext uri="{FF2B5EF4-FFF2-40B4-BE49-F238E27FC236}">
                <a16:creationId xmlns:a16="http://schemas.microsoft.com/office/drawing/2014/main" id="{E814BB00-E039-3445-926A-E51E50C0B37C}"/>
              </a:ext>
            </a:extLst>
          </p:cNvPr>
          <p:cNvSpPr txBox="1"/>
          <p:nvPr/>
        </p:nvSpPr>
        <p:spPr>
          <a:xfrm>
            <a:off x="304800" y="2602880"/>
            <a:ext cx="763305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MySQL conflates and makes obscure concepts like Key, Constraint and Index.</a:t>
            </a:r>
          </a:p>
          <a:p>
            <a:pPr marL="285750" indent="-285750">
              <a:buFont typeface="Arial" panose="020B0604020202020204" pitchFamily="34" charset="0"/>
              <a:buChar char="•"/>
            </a:pPr>
            <a:r>
              <a:rPr lang="en-US" dirty="0">
                <a:solidFill>
                  <a:srgbClr val="FF0000"/>
                </a:solidFill>
              </a:rPr>
              <a:t>MySQL Indexes:</a:t>
            </a:r>
          </a:p>
          <a:p>
            <a:pPr marL="742950" lvl="1" indent="-285750">
              <a:buFont typeface="Arial" panose="020B0604020202020204" pitchFamily="34" charset="0"/>
              <a:buChar char="•"/>
            </a:pPr>
            <a:r>
              <a:rPr lang="en-US" dirty="0">
                <a:solidFill>
                  <a:srgbClr val="FF0000"/>
                </a:solidFill>
              </a:rPr>
              <a:t>Primary</a:t>
            </a:r>
          </a:p>
          <a:p>
            <a:pPr marL="742950" lvl="1" indent="-285750">
              <a:buFont typeface="Arial" panose="020B0604020202020204" pitchFamily="34" charset="0"/>
              <a:buChar char="•"/>
            </a:pPr>
            <a:r>
              <a:rPr lang="en-US" dirty="0">
                <a:solidFill>
                  <a:srgbClr val="FF0000"/>
                </a:solidFill>
              </a:rPr>
              <a:t>Unique</a:t>
            </a:r>
          </a:p>
          <a:p>
            <a:pPr marL="742950" lvl="1" indent="-285750">
              <a:buFont typeface="Arial" panose="020B0604020202020204" pitchFamily="34" charset="0"/>
              <a:buChar char="•"/>
            </a:pPr>
            <a:r>
              <a:rPr lang="en-US" dirty="0">
                <a:solidFill>
                  <a:srgbClr val="FF0000"/>
                </a:solidFill>
              </a:rPr>
              <a:t>Index</a:t>
            </a:r>
          </a:p>
          <a:p>
            <a:pPr marL="742950" lvl="1" indent="-285750">
              <a:buFont typeface="Arial" panose="020B0604020202020204" pitchFamily="34" charset="0"/>
              <a:buChar char="•"/>
            </a:pPr>
            <a:r>
              <a:rPr lang="en-US" dirty="0">
                <a:solidFill>
                  <a:srgbClr val="FF0000"/>
                </a:solidFill>
              </a:rPr>
              <a:t>Full Index</a:t>
            </a:r>
          </a:p>
        </p:txBody>
      </p:sp>
      <p:sp>
        <p:nvSpPr>
          <p:cNvPr id="3" name="Right Brace 2">
            <a:extLst>
              <a:ext uri="{FF2B5EF4-FFF2-40B4-BE49-F238E27FC236}">
                <a16:creationId xmlns:a16="http://schemas.microsoft.com/office/drawing/2014/main" id="{47D1E11C-3E28-B04F-8E20-E8D9EAAE02BA}"/>
              </a:ext>
            </a:extLst>
          </p:cNvPr>
          <p:cNvSpPr/>
          <p:nvPr/>
        </p:nvSpPr>
        <p:spPr bwMode="auto">
          <a:xfrm>
            <a:off x="1981200" y="3486150"/>
            <a:ext cx="228600" cy="533400"/>
          </a:xfrm>
          <a:prstGeom prst="rightBrace">
            <a:avLst>
              <a:gd name="adj1" fmla="val 8333"/>
              <a:gd name="adj2" fmla="val 51219"/>
            </a:avLst>
          </a:prstGeom>
          <a:solidFill>
            <a:schemeClr val="accent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4" name="TextBox 3">
            <a:extLst>
              <a:ext uri="{FF2B5EF4-FFF2-40B4-BE49-F238E27FC236}">
                <a16:creationId xmlns:a16="http://schemas.microsoft.com/office/drawing/2014/main" id="{18CF4437-9A0F-3F40-BB2C-7EB697E5C139}"/>
              </a:ext>
            </a:extLst>
          </p:cNvPr>
          <p:cNvSpPr txBox="1"/>
          <p:nvPr/>
        </p:nvSpPr>
        <p:spPr>
          <a:xfrm>
            <a:off x="2275246" y="3429684"/>
            <a:ext cx="5283498" cy="646331"/>
          </a:xfrm>
          <a:prstGeom prst="rect">
            <a:avLst/>
          </a:prstGeom>
          <a:noFill/>
        </p:spPr>
        <p:txBody>
          <a:bodyPr wrap="none" rtlCol="0">
            <a:spAutoFit/>
          </a:bodyPr>
          <a:lstStyle/>
          <a:p>
            <a:r>
              <a:rPr lang="en-US" dirty="0">
                <a:solidFill>
                  <a:srgbClr val="FF0000"/>
                </a:solidFill>
              </a:rPr>
              <a:t>These are actually constraints.</a:t>
            </a:r>
            <a:br>
              <a:rPr lang="en-US" dirty="0">
                <a:solidFill>
                  <a:srgbClr val="FF0000"/>
                </a:solidFill>
              </a:rPr>
            </a:br>
            <a:r>
              <a:rPr lang="en-US" dirty="0">
                <a:solidFill>
                  <a:srgbClr val="FF0000"/>
                </a:solidFill>
              </a:rPr>
              <a:t>Indexes are necessary efficiently enforcing constraints.</a:t>
            </a:r>
          </a:p>
        </p:txBody>
      </p:sp>
    </p:spTree>
    <p:extLst>
      <p:ext uri="{BB962C8B-B14F-4D97-AF65-F5344CB8AC3E}">
        <p14:creationId xmlns:p14="http://schemas.microsoft.com/office/powerpoint/2010/main" val="3805403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2397676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Set-Like Concepts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7F3DD049-F294-6341-B891-4A3851C9CA0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881564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a:t>
            </a:r>
          </a:p>
          <a:p>
            <a:pPr defTabSz="685800"/>
            <a:r>
              <a:rPr lang="en-US" altLang="en-US" sz="1200" b="1" dirty="0">
                <a:solidFill>
                  <a:srgbClr val="000000"/>
                </a:solidFill>
              </a:rPr>
              <a:t>where </a:t>
            </a:r>
            <a:r>
              <a:rPr lang="en-US" altLang="en-US" sz="1200" i="1" dirty="0">
                <a:solidFill>
                  <a:srgbClr val="000000"/>
                </a:solidFill>
              </a:rPr>
              <a:t>salary </a:t>
            </a:r>
            <a:r>
              <a:rPr lang="en-US" altLang="en-US" sz="1200" dirty="0">
                <a:solidFill>
                  <a:srgbClr val="000000"/>
                </a:solidFill>
              </a:rPr>
              <a:t>&gt; </a:t>
            </a:r>
            <a:r>
              <a:rPr lang="en-US" altLang="en-US" sz="1200" b="1" dirty="0">
                <a:solidFill>
                  <a:srgbClr val="000000"/>
                </a:solidFill>
              </a:rPr>
              <a:t>some </a:t>
            </a:r>
            <a:r>
              <a:rPr lang="en-US" altLang="en-US" sz="1200" dirty="0">
                <a:solidFill>
                  <a:srgbClr val="000000"/>
                </a:solidFill>
              </a:rPr>
              <a:t>(</a:t>
            </a:r>
            <a:r>
              <a:rPr lang="en-US" altLang="en-US" sz="1200" b="1" dirty="0">
                <a:solidFill>
                  <a:srgbClr val="000000"/>
                </a:solidFill>
              </a:rPr>
              <a:t>select </a:t>
            </a:r>
            <a:r>
              <a:rPr lang="en-US" altLang="en-US" sz="1200" i="1" dirty="0">
                <a:solidFill>
                  <a:srgbClr val="000000"/>
                </a:solidFill>
              </a:rPr>
              <a:t>salary</a:t>
            </a:r>
          </a:p>
          <a:p>
            <a:pPr defTabSz="685800"/>
            <a:r>
              <a:rPr lang="en-US" altLang="en-US" sz="1200" b="1" dirty="0">
                <a:solidFill>
                  <a:srgbClr val="000000"/>
                </a:solidFill>
              </a:rPr>
              <a:t>                                     from </a:t>
            </a:r>
            <a:r>
              <a:rPr lang="en-US" altLang="en-US" sz="1200" i="1" dirty="0">
                <a:solidFill>
                  <a:srgbClr val="000000"/>
                </a:solidFill>
              </a:rPr>
              <a:t>instructor</a:t>
            </a:r>
          </a:p>
          <a:p>
            <a:pPr defTabSz="685800"/>
            <a:r>
              <a:rPr lang="en-US" altLang="en-US" sz="1200" b="1" dirty="0">
                <a:solidFill>
                  <a:srgbClr val="000000"/>
                </a:solidFill>
              </a:rPr>
              <a:t>                                     where </a:t>
            </a:r>
            <a:r>
              <a:rPr lang="en-US" altLang="en-US" sz="1200" i="1" dirty="0">
                <a:solidFill>
                  <a:srgbClr val="000000"/>
                </a:solidFill>
              </a:rPr>
              <a:t>dept name </a:t>
            </a:r>
            <a:r>
              <a:rPr lang="en-US" altLang="en-US" sz="1200" dirty="0">
                <a:solidFill>
                  <a:srgbClr val="000000"/>
                </a:solidFill>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distinct </a:t>
            </a:r>
            <a:r>
              <a:rPr lang="en-US" altLang="en-US" sz="1200" i="1" dirty="0">
                <a:solidFill>
                  <a:srgbClr val="000000"/>
                </a:solidFill>
              </a:rPr>
              <a:t>T</a:t>
            </a:r>
            <a:r>
              <a:rPr lang="en-US" altLang="en-US" sz="1200" dirty="0">
                <a:solidFill>
                  <a:srgbClr val="000000"/>
                </a:solidFill>
              </a:rPr>
              <a:t>.</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T</a:t>
            </a:r>
            <a:r>
              <a:rPr lang="en-US" altLang="en-US" sz="1200" dirty="0">
                <a:solidFill>
                  <a:srgbClr val="000000"/>
                </a:solidFill>
              </a:rPr>
              <a:t>,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S</a:t>
            </a:r>
          </a:p>
          <a:p>
            <a:pPr defTabSz="685800"/>
            <a:r>
              <a:rPr lang="en-US" altLang="en-US" sz="1200" b="1" dirty="0">
                <a:solidFill>
                  <a:srgbClr val="000000"/>
                </a:solidFill>
              </a:rPr>
              <a:t>where </a:t>
            </a:r>
            <a:r>
              <a:rPr lang="en-US" altLang="en-US" sz="1200" i="1" dirty="0" err="1">
                <a:solidFill>
                  <a:srgbClr val="000000"/>
                </a:solidFill>
              </a:rPr>
              <a:t>T.salary</a:t>
            </a:r>
            <a:r>
              <a:rPr lang="en-US" altLang="en-US" sz="1200" i="1" dirty="0">
                <a:solidFill>
                  <a:srgbClr val="000000"/>
                </a:solidFill>
              </a:rPr>
              <a:t> </a:t>
            </a:r>
            <a:r>
              <a:rPr lang="en-US" altLang="en-US" sz="1200" dirty="0">
                <a:solidFill>
                  <a:srgbClr val="000000"/>
                </a:solidFill>
              </a:rPr>
              <a:t>&gt; </a:t>
            </a:r>
            <a:r>
              <a:rPr lang="en-US" altLang="en-US" sz="1200" i="1" dirty="0" err="1">
                <a:solidFill>
                  <a:srgbClr val="000000"/>
                </a:solidFill>
              </a:rPr>
              <a:t>S.salary</a:t>
            </a:r>
            <a:r>
              <a:rPr lang="en-US" altLang="en-US" sz="1200" i="1" dirty="0">
                <a:solidFill>
                  <a:srgbClr val="000000"/>
                </a:solidFill>
              </a:rPr>
              <a:t> </a:t>
            </a:r>
            <a:r>
              <a:rPr lang="en-US" altLang="en-US" sz="1200" b="1" dirty="0">
                <a:solidFill>
                  <a:srgbClr val="000000"/>
                </a:solidFill>
              </a:rPr>
              <a:t>and </a:t>
            </a:r>
            <a:r>
              <a:rPr lang="en-US" altLang="en-US" sz="1200" i="1" dirty="0" err="1">
                <a:solidFill>
                  <a:srgbClr val="000000"/>
                </a:solidFill>
              </a:rPr>
              <a:t>S.dept</a:t>
            </a:r>
            <a:r>
              <a:rPr lang="en-US" altLang="en-US" sz="1200" i="1" dirty="0">
                <a:solidFill>
                  <a:srgbClr val="000000"/>
                </a:solidFill>
              </a:rPr>
              <a:t> name </a:t>
            </a:r>
            <a:r>
              <a:rPr lang="en-US" altLang="en-US" sz="1200" dirty="0">
                <a:solidFill>
                  <a:srgbClr val="000000"/>
                </a:solidFill>
              </a:rPr>
              <a:t>= 'Biology';</a:t>
            </a:r>
          </a:p>
        </p:txBody>
      </p:sp>
    </p:spTree>
    <p:extLst>
      <p:ext uri="{BB962C8B-B14F-4D97-AF65-F5344CB8AC3E}">
        <p14:creationId xmlns:p14="http://schemas.microsoft.com/office/powerpoint/2010/main" val="36553652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0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5)</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some</a:t>
              </a:r>
              <a:endParaRPr lang="en-US" altLang="en-US" sz="1350">
                <a:solidFill>
                  <a:srgbClr val="000000"/>
                </a:solidFill>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some</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some</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not in</a:t>
              </a:r>
              <a:endParaRPr lang="en-US" altLang="en-US" sz="1350">
                <a:solidFill>
                  <a:srgbClr val="000000"/>
                </a:solidFill>
                <a:latin typeface="Arial" panose="020B0604020202020204" pitchFamily="34" charset="0"/>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25265496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select </a:t>
            </a:r>
            <a:r>
              <a:rPr lang="en-US" altLang="en-US" sz="1275" i="1" dirty="0">
                <a:solidFill>
                  <a:srgbClr val="000000"/>
                </a:solidFill>
              </a:rPr>
              <a:t>name</a:t>
            </a:r>
          </a:p>
          <a:p>
            <a:pPr defTabSz="685800"/>
            <a:r>
              <a:rPr lang="en-US" altLang="en-US" sz="1275" b="1" dirty="0">
                <a:solidFill>
                  <a:srgbClr val="000000"/>
                </a:solidFill>
              </a:rPr>
              <a:t>from </a:t>
            </a:r>
            <a:r>
              <a:rPr lang="en-US" altLang="en-US" sz="1275" i="1" dirty="0">
                <a:solidFill>
                  <a:srgbClr val="000000"/>
                </a:solidFill>
              </a:rPr>
              <a:t>instructor</a:t>
            </a:r>
          </a:p>
          <a:p>
            <a:pPr defTabSz="685800"/>
            <a:r>
              <a:rPr lang="en-US" altLang="en-US" sz="1275" b="1" dirty="0">
                <a:solidFill>
                  <a:srgbClr val="000000"/>
                </a:solidFill>
              </a:rPr>
              <a:t>where </a:t>
            </a:r>
            <a:r>
              <a:rPr lang="en-US" altLang="en-US" sz="1275" i="1" dirty="0">
                <a:solidFill>
                  <a:srgbClr val="000000"/>
                </a:solidFill>
              </a:rPr>
              <a:t>salary </a:t>
            </a:r>
            <a:r>
              <a:rPr lang="en-US" altLang="en-US" sz="1275" dirty="0">
                <a:solidFill>
                  <a:srgbClr val="000000"/>
                </a:solidFill>
              </a:rPr>
              <a:t>&gt; </a:t>
            </a:r>
            <a:r>
              <a:rPr lang="en-US" altLang="en-US" sz="1275" b="1" dirty="0">
                <a:solidFill>
                  <a:srgbClr val="000000"/>
                </a:solidFill>
              </a:rPr>
              <a:t>all </a:t>
            </a:r>
            <a:r>
              <a:rPr lang="en-US" altLang="en-US" sz="1275" dirty="0">
                <a:solidFill>
                  <a:srgbClr val="000000"/>
                </a:solidFill>
              </a:rPr>
              <a:t>(</a:t>
            </a:r>
            <a:r>
              <a:rPr lang="en-US" altLang="en-US" sz="1275" b="1" dirty="0">
                <a:solidFill>
                  <a:srgbClr val="000000"/>
                </a:solidFill>
              </a:rPr>
              <a:t>select </a:t>
            </a:r>
            <a:r>
              <a:rPr lang="en-US" altLang="en-US" sz="1275" i="1" dirty="0">
                <a:solidFill>
                  <a:srgbClr val="000000"/>
                </a:solidFill>
              </a:rPr>
              <a:t>salary</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where </a:t>
            </a:r>
            <a:r>
              <a:rPr lang="en-US" altLang="en-US" sz="1275" i="1" dirty="0">
                <a:solidFill>
                  <a:srgbClr val="000000"/>
                </a:solidFill>
              </a:rPr>
              <a:t>dept name </a:t>
            </a:r>
            <a:r>
              <a:rPr lang="en-US" altLang="en-US" sz="1275" dirty="0">
                <a:solidFill>
                  <a:srgbClr val="000000"/>
                </a:solidFill>
              </a:rPr>
              <a:t>= 'Biology');</a:t>
            </a:r>
          </a:p>
        </p:txBody>
      </p:sp>
    </p:spTree>
    <p:extLst>
      <p:ext uri="{BB962C8B-B14F-4D97-AF65-F5344CB8AC3E}">
        <p14:creationId xmlns:p14="http://schemas.microsoft.com/office/powerpoint/2010/main" val="148339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5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4 and 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sym typeface="Symbol" panose="05050102010706020507" pitchFamily="18" charset="2"/>
                </a:rPr>
                <a:t> 6)</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all</a:t>
              </a:r>
              <a:endParaRPr lang="en-US" altLang="en-US" sz="1350">
                <a:solidFill>
                  <a:srgbClr val="000000"/>
                </a:solidFill>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a:t>
              </a:r>
              <a:r>
                <a:rPr lang="en-US" altLang="en-US" sz="1350">
                  <a:solidFill>
                    <a:srgbClr val="000000"/>
                  </a:solidFill>
                  <a:latin typeface="Arial" panose="020B0604020202020204" pitchFamily="34" charset="0"/>
                  <a:sym typeface="Symbol" panose="05050102010706020507" pitchFamily="18" charset="2"/>
                </a:rPr>
                <a:t></a:t>
              </a:r>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all</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not 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all</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356700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57437</TotalTime>
  <Words>9412</Words>
  <Application>Microsoft Macintosh PowerPoint</Application>
  <PresentationFormat>On-screen Show (16:9)</PresentationFormat>
  <Paragraphs>955</Paragraphs>
  <Slides>117</Slides>
  <Notes>64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117</vt:i4>
      </vt:variant>
    </vt:vector>
  </HeadingPairs>
  <TitlesOfParts>
    <vt:vector size="134" baseType="lpstr">
      <vt:lpstr>Arial</vt:lpstr>
      <vt:lpstr>Calibri</vt:lpstr>
      <vt:lpstr>Century Gothic</vt:lpstr>
      <vt:lpstr>Century Schoolbook</vt:lpstr>
      <vt:lpstr>Helvetica</vt:lpstr>
      <vt:lpstr>Monotype Sorts</vt:lpstr>
      <vt:lpstr>Muli</vt:lpstr>
      <vt:lpstr>Museo For Dell</vt:lpstr>
      <vt:lpstr>Museo Sans For Dell</vt:lpstr>
      <vt:lpstr>Tahoma</vt:lpstr>
      <vt:lpstr>Times New Roman</vt:lpstr>
      <vt:lpstr>Webdings</vt:lpstr>
      <vt:lpstr>Wingdings</vt:lpstr>
      <vt:lpstr>Office Theme</vt:lpstr>
      <vt:lpstr>2_db-5-grey</vt:lpstr>
      <vt:lpstr>3_db-5-grey</vt:lpstr>
      <vt:lpstr>4_db-5-grey</vt:lpstr>
      <vt:lpstr>PowerPoint Presentation</vt:lpstr>
      <vt:lpstr>PowerPoint Presentation</vt:lpstr>
      <vt:lpstr>PowerPoint Presentation</vt:lpstr>
      <vt:lpstr>Contents</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vt:lpstr>
      <vt:lpstr>PowerPoint Presentation</vt:lpstr>
      <vt:lpstr>Analysis System – Fantasy Baseball Concept</vt:lpstr>
      <vt:lpstr>Data Lake to Analysis Data</vt:lpstr>
      <vt:lpstr>PowerPoint Presentation</vt:lpstr>
      <vt:lpstr>PowerPoint Presentation</vt:lpstr>
      <vt:lpstr>Secret Advanced SQL – Window Function</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Some "Nastily Exhausting Wizarding Tests (N.E.W.T.)" Level Stuff</vt:lpstr>
      <vt:lpstr>PowerPoint Presentation</vt:lpstr>
      <vt:lpstr>__get_access_path__(self, fields)</vt:lpstr>
      <vt:lpstr>Access Path</vt:lpstr>
      <vt:lpstr>PowerPoint Presentation</vt:lpstr>
      <vt:lpstr>PowerPoint Presentation</vt:lpstr>
      <vt:lpstr>Updates to tables</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lpstr>PowerPoint Presentation</vt:lpstr>
      <vt:lpstr>Pretend to Play Fantasy Baseball</vt:lpstr>
      <vt:lpstr>In-Progress Operation System Data Model</vt:lpstr>
      <vt:lpstr>Problem Statement – Modified Reminder</vt:lpstr>
      <vt:lpstr>Web Application</vt:lpstr>
      <vt:lpstr>User Story</vt:lpstr>
      <vt:lpstr>Simple Example</vt:lpstr>
      <vt:lpstr>Switch to Notebook</vt:lpstr>
      <vt:lpstr>PowerPoint Presentation</vt:lpstr>
      <vt:lpstr>With Clause</vt:lpstr>
      <vt:lpstr>Complex Queries using With Clause</vt:lpstr>
      <vt:lpstr>Common Table Expressions</vt:lpstr>
      <vt:lpstr>Common Table Expressions – Example</vt:lpstr>
      <vt:lpstr>PowerPoint Presentation</vt:lpstr>
      <vt:lpstr>Views</vt:lpstr>
      <vt:lpstr>View Definition</vt:lpstr>
      <vt:lpstr>Example</vt:lpstr>
      <vt:lpstr>Views</vt:lpstr>
      <vt:lpstr>View Definition and Use</vt:lpstr>
      <vt:lpstr>Views Defined Using Other Views</vt:lpstr>
      <vt:lpstr>Views Defined Using Other Views</vt:lpstr>
      <vt:lpstr>View Expansion</vt:lpstr>
      <vt:lpstr>Materialized Views</vt:lpstr>
      <vt:lpstr>Update of a View</vt:lpstr>
      <vt:lpstr>Some Updates Cannot be Translated Uniquely</vt:lpstr>
      <vt:lpstr>And Some Not at All</vt:lpstr>
      <vt:lpstr>View Updates in SQL </vt:lpstr>
      <vt:lpstr>View Summary</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User-Defined Types</vt:lpstr>
      <vt:lpstr>Domains</vt:lpstr>
      <vt:lpstr>PowerPoint Presentation</vt:lpstr>
      <vt:lpstr>Index Creation</vt:lpstr>
      <vt:lpstr>Index Creation Example</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PowerPoint Presentation</vt:lpstr>
      <vt:lpstr>Functions and Procedures</vt:lpstr>
      <vt:lpstr>Declaring SQL Functions</vt:lpstr>
      <vt:lpstr>Table Functions</vt:lpstr>
      <vt:lpstr>(Core) Language Constructs (Cont.)</vt:lpstr>
      <vt:lpstr>(Core) Language Constructs – if-then-else</vt:lpstr>
      <vt:lpstr>Switch to Notebook</vt:lpstr>
      <vt:lpstr>PowerPoint Presentation</vt:lpstr>
      <vt:lpstr>Metadata and Catalog</vt:lpstr>
      <vt:lpstr>MySQL Catalog (Information_Schema)</vt:lpstr>
      <vt:lpstr>Switch to Notebook</vt:lpstr>
      <vt:lpstr>PowerPoint Presentation</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662</cp:revision>
  <cp:lastPrinted>2018-11-15T21:01:50Z</cp:lastPrinted>
  <dcterms:created xsi:type="dcterms:W3CDTF">2010-04-12T23:12:02Z</dcterms:created>
  <dcterms:modified xsi:type="dcterms:W3CDTF">2021-02-22T15:27:46Z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